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tags/tag9.xml" ContentType="application/vnd.openxmlformats-officedocument.presentationml.tags+xml"/>
  <Override PartName="/ppt/notesSlides/notesSlide6.xml" ContentType="application/vnd.openxmlformats-officedocument.presentationml.notesSlide+xml"/>
  <Override PartName="/ppt/tags/tag10.xml" ContentType="application/vnd.openxmlformats-officedocument.presentationml.tags+xml"/>
  <Override PartName="/ppt/notesSlides/notesSlide7.xml" ContentType="application/vnd.openxmlformats-officedocument.presentationml.notesSlide+xml"/>
  <Override PartName="/ppt/tags/tag11.xml" ContentType="application/vnd.openxmlformats-officedocument.presentationml.tags+xml"/>
  <Override PartName="/ppt/notesSlides/notesSlide8.xml" ContentType="application/vnd.openxmlformats-officedocument.presentationml.notesSlide+xml"/>
  <Override PartName="/ppt/tags/tag12.xml" ContentType="application/vnd.openxmlformats-officedocument.presentationml.tags+xml"/>
  <Override PartName="/ppt/notesSlides/notesSlide9.xml" ContentType="application/vnd.openxmlformats-officedocument.presentationml.notesSlide+xml"/>
  <Override PartName="/ppt/tags/tag13.xml" ContentType="application/vnd.openxmlformats-officedocument.presentationml.tags+xml"/>
  <Override PartName="/ppt/notesSlides/notesSlide10.xml" ContentType="application/vnd.openxmlformats-officedocument.presentationml.notesSlide+xml"/>
  <Override PartName="/ppt/tags/tag14.xml" ContentType="application/vnd.openxmlformats-officedocument.presentationml.tags+xml"/>
  <Override PartName="/ppt/notesSlides/notesSlide11.xml" ContentType="application/vnd.openxmlformats-officedocument.presentationml.notesSlide+xml"/>
  <Override PartName="/ppt/tags/tag15.xml" ContentType="application/vnd.openxmlformats-officedocument.presentationml.tags+xml"/>
  <Override PartName="/ppt/notesSlides/notesSlide12.xml" ContentType="application/vnd.openxmlformats-officedocument.presentationml.notesSlide+xml"/>
  <Override PartName="/ppt/tags/tag16.xml" ContentType="application/vnd.openxmlformats-officedocument.presentationml.tags+xml"/>
  <Override PartName="/ppt/notesSlides/notesSlide13.xml" ContentType="application/vnd.openxmlformats-officedocument.presentationml.notesSlide+xml"/>
  <Override PartName="/ppt/tags/tag17.xml" ContentType="application/vnd.openxmlformats-officedocument.presentationml.tags+xml"/>
  <Override PartName="/ppt/notesSlides/notesSlide14.xml" ContentType="application/vnd.openxmlformats-officedocument.presentationml.notesSlide+xml"/>
  <Override PartName="/ppt/tags/tag18.xml" ContentType="application/vnd.openxmlformats-officedocument.presentationml.tags+xml"/>
  <Override PartName="/ppt/notesSlides/notesSlide15.xml" ContentType="application/vnd.openxmlformats-officedocument.presentationml.notesSlide+xml"/>
  <Override PartName="/ppt/tags/tag19.xml" ContentType="application/vnd.openxmlformats-officedocument.presentationml.tags+xml"/>
  <Override PartName="/ppt/notesSlides/notesSlide16.xml" ContentType="application/vnd.openxmlformats-officedocument.presentationml.notesSlide+xml"/>
  <Override PartName="/ppt/tags/tag20.xml" ContentType="application/vnd.openxmlformats-officedocument.presentationml.tags+xml"/>
  <Override PartName="/ppt/notesSlides/notesSlide17.xml" ContentType="application/vnd.openxmlformats-officedocument.presentationml.notesSlide+xml"/>
  <Override PartName="/ppt/tags/tag21.xml" ContentType="application/vnd.openxmlformats-officedocument.presentationml.tags+xml"/>
  <Override PartName="/ppt/notesSlides/notesSlide18.xml" ContentType="application/vnd.openxmlformats-officedocument.presentationml.notesSlide+xml"/>
  <Override PartName="/ppt/tags/tag22.xml" ContentType="application/vnd.openxmlformats-officedocument.presentationml.tags+xml"/>
  <Override PartName="/ppt/notesSlides/notesSlide19.xml" ContentType="application/vnd.openxmlformats-officedocument.presentationml.notesSlide+xml"/>
  <Override PartName="/ppt/tags/tag23.xml" ContentType="application/vnd.openxmlformats-officedocument.presentationml.tags+xml"/>
  <Override PartName="/ppt/notesSlides/notesSlide20.xml" ContentType="application/vnd.openxmlformats-officedocument.presentationml.notesSlide+xml"/>
  <Override PartName="/ppt/tags/tag24.xml" ContentType="application/vnd.openxmlformats-officedocument.presentationml.tags+xml"/>
  <Override PartName="/ppt/notesSlides/notesSlide21.xml" ContentType="application/vnd.openxmlformats-officedocument.presentationml.notesSlide+xml"/>
  <Override PartName="/ppt/tags/tag25.xml" ContentType="application/vnd.openxmlformats-officedocument.presentationml.tags+xml"/>
  <Override PartName="/ppt/notesSlides/notesSlide22.xml" ContentType="application/vnd.openxmlformats-officedocument.presentationml.notesSlide+xml"/>
  <Override PartName="/ppt/tags/tag26.xml" ContentType="application/vnd.openxmlformats-officedocument.presentationml.tags+xml"/>
  <Override PartName="/ppt/notesSlides/notesSlide23.xml" ContentType="application/vnd.openxmlformats-officedocument.presentationml.notesSlide+xml"/>
  <Override PartName="/ppt/tags/tag27.xml" ContentType="application/vnd.openxmlformats-officedocument.presentationml.tags+xml"/>
  <Override PartName="/ppt/notesSlides/notesSlide24.xml" ContentType="application/vnd.openxmlformats-officedocument.presentationml.notesSlide+xml"/>
  <Override PartName="/ppt/tags/tag28.xml" ContentType="application/vnd.openxmlformats-officedocument.presentationml.tags+xml"/>
  <Override PartName="/ppt/notesSlides/notesSlide25.xml" ContentType="application/vnd.openxmlformats-officedocument.presentationml.notesSlide+xml"/>
  <Override PartName="/ppt/tags/tag29.xml" ContentType="application/vnd.openxmlformats-officedocument.presentationml.tags+xml"/>
  <Override PartName="/ppt/notesSlides/notesSlide26.xml" ContentType="application/vnd.openxmlformats-officedocument.presentationml.notesSlide+xml"/>
  <Override PartName="/ppt/tags/tag30.xml" ContentType="application/vnd.openxmlformats-officedocument.presentationml.tags+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notesSlides/notesSlide30.xml" ContentType="application/vnd.openxmlformats-officedocument.presentationml.notesSlide+xml"/>
  <Override PartName="/ppt/tags/tag34.xml" ContentType="application/vnd.openxmlformats-officedocument.presentationml.tags+xml"/>
  <Override PartName="/ppt/notesSlides/notesSlide31.xml" ContentType="application/vnd.openxmlformats-officedocument.presentationml.notesSlide+xml"/>
  <Override PartName="/ppt/tags/tag35.xml" ContentType="application/vnd.openxmlformats-officedocument.presentationml.tags+xml"/>
  <Override PartName="/ppt/notesSlides/notesSlide32.xml" ContentType="application/vnd.openxmlformats-officedocument.presentationml.notesSlide+xml"/>
  <Override PartName="/ppt/tags/tag36.xml" ContentType="application/vnd.openxmlformats-officedocument.presentationml.tags+xml"/>
  <Override PartName="/ppt/notesSlides/notesSlide33.xml" ContentType="application/vnd.openxmlformats-officedocument.presentationml.notesSlide+xml"/>
  <Override PartName="/ppt/tags/tag37.xml" ContentType="application/vnd.openxmlformats-officedocument.presentationml.tags+xml"/>
  <Override PartName="/ppt/notesSlides/notesSlide34.xml" ContentType="application/vnd.openxmlformats-officedocument.presentationml.notesSlide+xml"/>
  <Override PartName="/ppt/tags/tag38.xml" ContentType="application/vnd.openxmlformats-officedocument.presentationml.tags+xml"/>
  <Override PartName="/ppt/notesSlides/notesSlide35.xml" ContentType="application/vnd.openxmlformats-officedocument.presentationml.notesSlide+xml"/>
  <Override PartName="/ppt/tags/tag39.xml" ContentType="application/vnd.openxmlformats-officedocument.presentationml.tags+xml"/>
  <Override PartName="/ppt/notesSlides/notesSlide36.xml" ContentType="application/vnd.openxmlformats-officedocument.presentationml.notesSlide+xml"/>
  <Override PartName="/ppt/tags/tag40.xml" ContentType="application/vnd.openxmlformats-officedocument.presentationml.tags+xml"/>
  <Override PartName="/ppt/notesSlides/notesSlide37.xml" ContentType="application/vnd.openxmlformats-officedocument.presentationml.notesSlide+xml"/>
  <Override PartName="/ppt/tags/tag41.xml" ContentType="application/vnd.openxmlformats-officedocument.presentationml.tags+xml"/>
  <Override PartName="/ppt/notesSlides/notesSlide38.xml" ContentType="application/vnd.openxmlformats-officedocument.presentationml.notesSlide+xml"/>
  <Override PartName="/ppt/tags/tag42.xml" ContentType="application/vnd.openxmlformats-officedocument.presentationml.tags+xml"/>
  <Override PartName="/ppt/notesSlides/notesSlide39.xml" ContentType="application/vnd.openxmlformats-officedocument.presentationml.notesSlide+xml"/>
  <Override PartName="/ppt/tags/tag43.xml" ContentType="application/vnd.openxmlformats-officedocument.presentationml.tags+xml"/>
  <Override PartName="/ppt/notesSlides/notesSlide40.xml" ContentType="application/vnd.openxmlformats-officedocument.presentationml.notesSlide+xml"/>
  <Override PartName="/ppt/tags/tag44.xml" ContentType="application/vnd.openxmlformats-officedocument.presentationml.tags+xml"/>
  <Override PartName="/ppt/notesSlides/notesSlide41.xml" ContentType="application/vnd.openxmlformats-officedocument.presentationml.notesSlide+xml"/>
  <Override PartName="/ppt/tags/tag45.xml" ContentType="application/vnd.openxmlformats-officedocument.presentationml.tags+xml"/>
  <Override PartName="/ppt/notesSlides/notesSlide42.xml" ContentType="application/vnd.openxmlformats-officedocument.presentationml.notesSlide+xml"/>
  <Override PartName="/ppt/tags/tag46.xml" ContentType="application/vnd.openxmlformats-officedocument.presentationml.tags+xml"/>
  <Override PartName="/ppt/notesSlides/notesSlide43.xml" ContentType="application/vnd.openxmlformats-officedocument.presentationml.notesSlide+xml"/>
  <Override PartName="/ppt/tags/tag47.xml" ContentType="application/vnd.openxmlformats-officedocument.presentationml.tags+xml"/>
  <Override PartName="/ppt/notesSlides/notesSlide44.xml" ContentType="application/vnd.openxmlformats-officedocument.presentationml.notesSlide+xml"/>
  <Override PartName="/ppt/tags/tag48.xml" ContentType="application/vnd.openxmlformats-officedocument.presentationml.tags+xml"/>
  <Override PartName="/ppt/notesSlides/notesSlide45.xml" ContentType="application/vnd.openxmlformats-officedocument.presentationml.notesSlide+xml"/>
  <Override PartName="/ppt/tags/tag49.xml" ContentType="application/vnd.openxmlformats-officedocument.presentationml.tags+xml"/>
  <Override PartName="/ppt/notesSlides/notesSlide46.xml" ContentType="application/vnd.openxmlformats-officedocument.presentationml.notesSlide+xml"/>
  <Override PartName="/ppt/tags/tag50.xml" ContentType="application/vnd.openxmlformats-officedocument.presentationml.tags+xml"/>
  <Override PartName="/ppt/notesSlides/notesSlide47.xml" ContentType="application/vnd.openxmlformats-officedocument.presentationml.notesSlide+xml"/>
  <Override PartName="/ppt/tags/tag51.xml" ContentType="application/vnd.openxmlformats-officedocument.presentationml.tags+xml"/>
  <Override PartName="/ppt/notesSlides/notesSlide48.xml" ContentType="application/vnd.openxmlformats-officedocument.presentationml.notesSlide+xml"/>
  <Override PartName="/ppt/tags/tag52.xml" ContentType="application/vnd.openxmlformats-officedocument.presentationml.tags+xml"/>
  <Override PartName="/ppt/notesSlides/notesSlide49.xml" ContentType="application/vnd.openxmlformats-officedocument.presentationml.notesSlide+xml"/>
  <Override PartName="/ppt/tags/tag53.xml" ContentType="application/vnd.openxmlformats-officedocument.presentationml.tags+xml"/>
  <Override PartName="/ppt/notesSlides/notesSlide50.xml" ContentType="application/vnd.openxmlformats-officedocument.presentationml.notesSlide+xml"/>
  <Override PartName="/ppt/tags/tag54.xml" ContentType="application/vnd.openxmlformats-officedocument.presentationml.tags+xml"/>
  <Override PartName="/ppt/notesSlides/notesSlide51.xml" ContentType="application/vnd.openxmlformats-officedocument.presentationml.notesSlide+xml"/>
  <Override PartName="/ppt/tags/tag55.xml" ContentType="application/vnd.openxmlformats-officedocument.presentationml.tags+xml"/>
  <Override PartName="/ppt/notesSlides/notesSlide52.xml" ContentType="application/vnd.openxmlformats-officedocument.presentationml.notesSlide+xml"/>
  <Override PartName="/ppt/tags/tag56.xml" ContentType="application/vnd.openxmlformats-officedocument.presentationml.tags+xml"/>
  <Override PartName="/ppt/notesSlides/notesSlide53.xml" ContentType="application/vnd.openxmlformats-officedocument.presentationml.notesSlide+xml"/>
  <Override PartName="/ppt/tags/tag57.xml" ContentType="application/vnd.openxmlformats-officedocument.presentationml.tags+xml"/>
  <Override PartName="/ppt/notesSlides/notesSlide54.xml" ContentType="application/vnd.openxmlformats-officedocument.presentationml.notesSlide+xml"/>
  <Override PartName="/ppt/tags/tag58.xml" ContentType="application/vnd.openxmlformats-officedocument.presentationml.tags+xml"/>
  <Override PartName="/ppt/notesSlides/notesSlide55.xml" ContentType="application/vnd.openxmlformats-officedocument.presentationml.notesSlide+xml"/>
  <Override PartName="/ppt/tags/tag59.xml" ContentType="application/vnd.openxmlformats-officedocument.presentationml.tags+xml"/>
  <Override PartName="/ppt/notesSlides/notesSlide56.xml" ContentType="application/vnd.openxmlformats-officedocument.presentationml.notesSlide+xml"/>
  <Override PartName="/ppt/tags/tag60.xml" ContentType="application/vnd.openxmlformats-officedocument.presentationml.tags+xml"/>
  <Override PartName="/ppt/notesSlides/notesSlide57.xml" ContentType="application/vnd.openxmlformats-officedocument.presentationml.notesSlide+xml"/>
  <Override PartName="/ppt/tags/tag61.xml" ContentType="application/vnd.openxmlformats-officedocument.presentationml.tags+xml"/>
  <Override PartName="/ppt/notesSlides/notesSlide58.xml" ContentType="application/vnd.openxmlformats-officedocument.presentationml.notesSlide+xml"/>
  <Override PartName="/ppt/tags/tag62.xml" ContentType="application/vnd.openxmlformats-officedocument.presentationml.tags+xml"/>
  <Override PartName="/ppt/notesSlides/notesSlide59.xml" ContentType="application/vnd.openxmlformats-officedocument.presentationml.notesSlide+xml"/>
  <Override PartName="/ppt/tags/tag63.xml" ContentType="application/vnd.openxmlformats-officedocument.presentationml.tags+xml"/>
  <Override PartName="/ppt/notesSlides/notesSlide60.xml" ContentType="application/vnd.openxmlformats-officedocument.presentationml.notesSlide+xml"/>
  <Override PartName="/ppt/tags/tag64.xml" ContentType="application/vnd.openxmlformats-officedocument.presentationml.tags+xml"/>
  <Override PartName="/ppt/notesSlides/notesSlide61.xml" ContentType="application/vnd.openxmlformats-officedocument.presentationml.notesSlide+xml"/>
  <Override PartName="/ppt/tags/tag65.xml" ContentType="application/vnd.openxmlformats-officedocument.presentationml.tags+xml"/>
  <Override PartName="/ppt/notesSlides/notesSlide62.xml" ContentType="application/vnd.openxmlformats-officedocument.presentationml.notesSlide+xml"/>
  <Override PartName="/ppt/tags/tag66.xml" ContentType="application/vnd.openxmlformats-officedocument.presentationml.tags+xml"/>
  <Override PartName="/ppt/notesSlides/notesSlide63.xml" ContentType="application/vnd.openxmlformats-officedocument.presentationml.notesSlide+xml"/>
  <Override PartName="/ppt/tags/tag67.xml" ContentType="application/vnd.openxmlformats-officedocument.presentationml.tags+xml"/>
  <Override PartName="/ppt/notesSlides/notesSlide64.xml" ContentType="application/vnd.openxmlformats-officedocument.presentationml.notesSlide+xml"/>
  <Override PartName="/ppt/tags/tag68.xml" ContentType="application/vnd.openxmlformats-officedocument.presentationml.tags+xml"/>
  <Override PartName="/ppt/notesSlides/notesSlide65.xml" ContentType="application/vnd.openxmlformats-officedocument.presentationml.notesSlide+xml"/>
  <Override PartName="/ppt/tags/tag69.xml" ContentType="application/vnd.openxmlformats-officedocument.presentationml.tags+xml"/>
  <Override PartName="/ppt/notesSlides/notesSlide66.xml" ContentType="application/vnd.openxmlformats-officedocument.presentationml.notesSlide+xml"/>
  <Override PartName="/ppt/tags/tag70.xml" ContentType="application/vnd.openxmlformats-officedocument.presentationml.tags+xml"/>
  <Override PartName="/ppt/notesSlides/notesSlide67.xml" ContentType="application/vnd.openxmlformats-officedocument.presentationml.notesSlide+xml"/>
  <Override PartName="/ppt/tags/tag71.xml" ContentType="application/vnd.openxmlformats-officedocument.presentationml.tags+xml"/>
  <Override PartName="/ppt/notesSlides/notesSlide68.xml" ContentType="application/vnd.openxmlformats-officedocument.presentationml.notesSlide+xml"/>
  <Override PartName="/ppt/tags/tag72.xml" ContentType="application/vnd.openxmlformats-officedocument.presentationml.tags+xml"/>
  <Override PartName="/ppt/notesSlides/notesSlide69.xml" ContentType="application/vnd.openxmlformats-officedocument.presentationml.notesSlide+xml"/>
  <Override PartName="/ppt/tags/tag73.xml" ContentType="application/vnd.openxmlformats-officedocument.presentationml.tags+xml"/>
  <Override PartName="/ppt/notesSlides/notesSlide70.xml" ContentType="application/vnd.openxmlformats-officedocument.presentationml.notesSlide+xml"/>
  <Override PartName="/ppt/tags/tag74.xml" ContentType="application/vnd.openxmlformats-officedocument.presentationml.tags+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0" r:id="rId1"/>
  </p:sldMasterIdLst>
  <p:notesMasterIdLst>
    <p:notesMasterId r:id="rId75"/>
  </p:notesMasterIdLst>
  <p:sldIdLst>
    <p:sldId id="513" r:id="rId2"/>
    <p:sldId id="730" r:id="rId3"/>
    <p:sldId id="1070" r:id="rId4"/>
    <p:sldId id="1073" r:id="rId5"/>
    <p:sldId id="1053" r:id="rId6"/>
    <p:sldId id="1072" r:id="rId7"/>
    <p:sldId id="763" r:id="rId8"/>
    <p:sldId id="883" r:id="rId9"/>
    <p:sldId id="924" r:id="rId10"/>
    <p:sldId id="1055" r:id="rId11"/>
    <p:sldId id="1056" r:id="rId12"/>
    <p:sldId id="1057" r:id="rId13"/>
    <p:sldId id="1059" r:id="rId14"/>
    <p:sldId id="876" r:id="rId15"/>
    <p:sldId id="1058" r:id="rId16"/>
    <p:sldId id="759" r:id="rId17"/>
    <p:sldId id="788" r:id="rId18"/>
    <p:sldId id="790" r:id="rId19"/>
    <p:sldId id="927" r:id="rId20"/>
    <p:sldId id="928" r:id="rId21"/>
    <p:sldId id="929" r:id="rId22"/>
    <p:sldId id="886" r:id="rId23"/>
    <p:sldId id="792" r:id="rId24"/>
    <p:sldId id="881" r:id="rId25"/>
    <p:sldId id="930" r:id="rId26"/>
    <p:sldId id="795" r:id="rId27"/>
    <p:sldId id="959" r:id="rId28"/>
    <p:sldId id="931" r:id="rId29"/>
    <p:sldId id="812" r:id="rId30"/>
    <p:sldId id="960" r:id="rId31"/>
    <p:sldId id="808" r:id="rId32"/>
    <p:sldId id="961" r:id="rId33"/>
    <p:sldId id="932" r:id="rId34"/>
    <p:sldId id="919" r:id="rId35"/>
    <p:sldId id="933" r:id="rId36"/>
    <p:sldId id="962" r:id="rId37"/>
    <p:sldId id="963" r:id="rId38"/>
    <p:sldId id="920" r:id="rId39"/>
    <p:sldId id="1060" r:id="rId40"/>
    <p:sldId id="1061" r:id="rId41"/>
    <p:sldId id="771" r:id="rId42"/>
    <p:sldId id="865" r:id="rId43"/>
    <p:sldId id="934" r:id="rId44"/>
    <p:sldId id="935" r:id="rId45"/>
    <p:sldId id="964" r:id="rId46"/>
    <p:sldId id="936" r:id="rId47"/>
    <p:sldId id="937" r:id="rId48"/>
    <p:sldId id="938" r:id="rId49"/>
    <p:sldId id="939" r:id="rId50"/>
    <p:sldId id="940" r:id="rId51"/>
    <p:sldId id="941" r:id="rId52"/>
    <p:sldId id="945" r:id="rId53"/>
    <p:sldId id="942" r:id="rId54"/>
    <p:sldId id="965" r:id="rId55"/>
    <p:sldId id="1062" r:id="rId56"/>
    <p:sldId id="946" r:id="rId57"/>
    <p:sldId id="947" r:id="rId58"/>
    <p:sldId id="966" r:id="rId59"/>
    <p:sldId id="948" r:id="rId60"/>
    <p:sldId id="949" r:id="rId61"/>
    <p:sldId id="950" r:id="rId62"/>
    <p:sldId id="951" r:id="rId63"/>
    <p:sldId id="953" r:id="rId64"/>
    <p:sldId id="1063" r:id="rId65"/>
    <p:sldId id="954" r:id="rId66"/>
    <p:sldId id="955" r:id="rId67"/>
    <p:sldId id="956" r:id="rId68"/>
    <p:sldId id="957" r:id="rId69"/>
    <p:sldId id="1064" r:id="rId70"/>
    <p:sldId id="1065" r:id="rId71"/>
    <p:sldId id="958" r:id="rId72"/>
    <p:sldId id="874" r:id="rId73"/>
    <p:sldId id="291" r:id="rId74"/>
  </p:sldIdLst>
  <p:sldSz cx="9144000" cy="5143500" type="screen16x9"/>
  <p:notesSz cx="6858000" cy="9144000"/>
  <p:custDataLst>
    <p:tags r:id="rId76"/>
  </p:custDataLst>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charset="0"/>
        <a:ea typeface="ＭＳ Ｐゴシック" pitchFamily="34" charset="-128"/>
        <a:cs typeface="+mn-cs"/>
      </a:defRPr>
    </a:lvl5pPr>
    <a:lvl6pPr marL="2286000" algn="l" defTabSz="914400" rtl="0" eaLnBrk="1" latinLnBrk="0" hangingPunct="1">
      <a:defRPr kern="1200">
        <a:solidFill>
          <a:schemeClr val="tx1"/>
        </a:solidFill>
        <a:latin typeface="Arial" charset="0"/>
        <a:ea typeface="ＭＳ Ｐゴシック" pitchFamily="34" charset="-128"/>
        <a:cs typeface="+mn-cs"/>
      </a:defRPr>
    </a:lvl6pPr>
    <a:lvl7pPr marL="2743200" algn="l" defTabSz="914400" rtl="0" eaLnBrk="1" latinLnBrk="0" hangingPunct="1">
      <a:defRPr kern="1200">
        <a:solidFill>
          <a:schemeClr val="tx1"/>
        </a:solidFill>
        <a:latin typeface="Arial" charset="0"/>
        <a:ea typeface="ＭＳ Ｐゴシック" pitchFamily="34" charset="-128"/>
        <a:cs typeface="+mn-cs"/>
      </a:defRPr>
    </a:lvl7pPr>
    <a:lvl8pPr marL="3200400" algn="l" defTabSz="914400" rtl="0" eaLnBrk="1" latinLnBrk="0" hangingPunct="1">
      <a:defRPr kern="1200">
        <a:solidFill>
          <a:schemeClr val="tx1"/>
        </a:solidFill>
        <a:latin typeface="Arial" charset="0"/>
        <a:ea typeface="ＭＳ Ｐゴシック" pitchFamily="34" charset="-128"/>
        <a:cs typeface="+mn-cs"/>
      </a:defRPr>
    </a:lvl8pPr>
    <a:lvl9pPr marL="3657600" algn="l" defTabSz="914400" rtl="0" eaLnBrk="1" latinLnBrk="0" hangingPunct="1">
      <a:defRPr kern="1200">
        <a:solidFill>
          <a:schemeClr val="tx1"/>
        </a:solidFill>
        <a:latin typeface="Arial" charset="0"/>
        <a:ea typeface="ＭＳ Ｐゴシック" pitchFamily="34" charset="-128"/>
        <a:cs typeface="+mn-cs"/>
      </a:defRPr>
    </a:lvl9pPr>
  </p:defaultTextStyle>
  <p:extLst>
    <p:ext uri="{EFAFB233-063F-42B5-8137-9DF3F51BA10A}">
      <p15:sldGuideLst xmlns:p15="http://schemas.microsoft.com/office/powerpoint/2012/main">
        <p15:guide id="1" orient="horz" pos="1620">
          <p15:clr>
            <a:srgbClr val="A4A3A4"/>
          </p15:clr>
        </p15:guide>
        <p15:guide id="2" pos="336">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Barbara Reif" initials="BR" lastIdx="3" clrIdx="0"/>
  <p:cmAuthor id="1" name="Jane Gibbons -X (jagibbon - DEL ORO CONSULTING INC at Cisco)" initials="JG-(-DOCIaC" lastIdx="28" clrIdx="1">
    <p:extLst>
      <p:ext uri="{19B8F6BF-5375-455C-9EA6-DF929625EA0E}">
        <p15:presenceInfo xmlns:p15="http://schemas.microsoft.com/office/powerpoint/2012/main" userId="S-1-5-21-1708537768-1303643608-725345543-200204" providerId="AD"/>
      </p:ext>
    </p:extLst>
  </p:cmAuthor>
  <p:cmAuthor id="2" name="Bob Vachon" initials="BV" lastIdx="24" clrIdx="2">
    <p:extLst>
      <p:ext uri="{19B8F6BF-5375-455C-9EA6-DF929625EA0E}">
        <p15:presenceInfo xmlns:p15="http://schemas.microsoft.com/office/powerpoint/2012/main" userId="c7abe87968a0b633" providerId="Windows Live"/>
      </p:ext>
    </p:extLst>
  </p:cmAuthor>
  <p:cmAuthor id="3" name="Sue Livingston -X (suliving - UNICON INC at Cisco)" initials="SL-(-UIaC" lastIdx="15" clrIdx="3">
    <p:extLst>
      <p:ext uri="{19B8F6BF-5375-455C-9EA6-DF929625EA0E}">
        <p15:presenceInfo xmlns:p15="http://schemas.microsoft.com/office/powerpoint/2012/main" userId="S::suliving@cisco.com::dc701d48-dd51-411a-9041-b7f1328f1486" providerId="AD"/>
      </p:ext>
    </p:extLst>
  </p:cmAuthor>
  <p:cmAuthor id="4" name="jagibbon" initials="jmg" lastIdx="8" clrIdx="4">
    <p:extLst>
      <p:ext uri="{19B8F6BF-5375-455C-9EA6-DF929625EA0E}">
        <p15:presenceInfo xmlns:p15="http://schemas.microsoft.com/office/powerpoint/2012/main" userId="jagibb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00CC"/>
    <a:srgbClr val="000099"/>
    <a:srgbClr val="CC99FF"/>
    <a:srgbClr val="CC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9" autoAdjust="0"/>
    <p:restoredTop sz="86402" autoAdjust="0"/>
  </p:normalViewPr>
  <p:slideViewPr>
    <p:cSldViewPr snapToGrid="0" showGuides="1">
      <p:cViewPr varScale="1">
        <p:scale>
          <a:sx n="73" d="100"/>
          <a:sy n="73" d="100"/>
        </p:scale>
        <p:origin x="1104" y="48"/>
      </p:cViewPr>
      <p:guideLst>
        <p:guide orient="horz" pos="1620"/>
        <p:guide pos="336"/>
      </p:guideLst>
    </p:cSldViewPr>
  </p:slideViewPr>
  <p:outlineViewPr>
    <p:cViewPr>
      <p:scale>
        <a:sx n="33" d="100"/>
        <a:sy n="33" d="100"/>
      </p:scale>
      <p:origin x="0" y="-226704"/>
    </p:cViewPr>
  </p:outlineViewPr>
  <p:notesTextViewPr>
    <p:cViewPr>
      <p:scale>
        <a:sx n="100" d="100"/>
        <a:sy n="100" d="100"/>
      </p:scale>
      <p:origin x="0" y="0"/>
    </p:cViewPr>
  </p:notesTextViewPr>
  <p:sorterViewPr>
    <p:cViewPr>
      <p:scale>
        <a:sx n="111" d="100"/>
        <a:sy n="111" d="100"/>
      </p:scale>
      <p:origin x="0" y="-512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ags" Target="tags/tag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36337D9-3022-3D41-8D8A-BDF2F3B0DD8E}" type="datetimeFigureOut">
              <a:rPr lang="en-US" smtClean="0"/>
              <a:t>4/16/2021</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641018C-6CAF-B84E-B92C-ECB119457FBA}" type="slidenum">
              <a:rPr lang="en-US" smtClean="0"/>
              <a:t>‹#›</a:t>
            </a:fld>
            <a:endParaRPr lang="en-US" dirty="0"/>
          </a:p>
        </p:txBody>
      </p:sp>
    </p:spTree>
    <p:extLst>
      <p:ext uri="{BB962C8B-B14F-4D97-AF65-F5344CB8AC3E}">
        <p14:creationId xmlns:p14="http://schemas.microsoft.com/office/powerpoint/2010/main" val="193756487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Programa de la Academia de Redes de Cisco</a:t>
            </a:r>
          </a:p>
          <a:p>
            <a:pPr rtl="0"/>
            <a:r>
              <a:rPr lang="es-419"/>
              <a:t>CCNA 1</a:t>
            </a:r>
          </a:p>
          <a:p>
            <a:pPr rtl="0"/>
            <a:r>
              <a:rPr lang="es-419"/>
              <a:t>Módulo 2: Configuración básica del Switch y dispositivo final</a:t>
            </a:r>
          </a:p>
        </p:txBody>
      </p:sp>
      <p:sp>
        <p:nvSpPr>
          <p:cNvPr id="4" name="Slide Number Placeholder 3"/>
          <p:cNvSpPr>
            <a:spLocks noGrp="1"/>
          </p:cNvSpPr>
          <p:nvPr>
            <p:ph type="sldNum" sz="quarter" idx="10"/>
          </p:nvPr>
        </p:nvSpPr>
        <p:spPr/>
        <p:txBody>
          <a:bodyPr/>
          <a:lstStyle/>
          <a:p>
            <a:pPr rtl="0"/>
            <a:fld id="{5641018C-6CAF-B84E-B92C-ECB119457FBA}" type="slidenum">
              <a:rPr/>
              <a:t>1</a:t>
            </a:fld>
            <a:endParaRPr/>
          </a:p>
        </p:txBody>
      </p:sp>
    </p:spTree>
    <p:extLst>
      <p:ext uri="{BB962C8B-B14F-4D97-AF65-F5344CB8AC3E}">
        <p14:creationId xmlns:p14="http://schemas.microsoft.com/office/powerpoint/2010/main" val="3025542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rtl="0"/>
              <a:t>12</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359273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rtl="0"/>
              <a:t>13</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515418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s-419"/>
              <a:t>Programa de Cisco Networking Academy</a:t>
            </a:r>
          </a:p>
          <a:p>
            <a:pPr rtl="0"/>
            <a:r>
              <a:rPr lang="es-419"/>
              <a:t>Introducción a Redes v7.0</a:t>
            </a:r>
          </a:p>
          <a:p>
            <a:pPr rtl="0"/>
            <a:r>
              <a:rPr lang="es-419"/>
              <a:t>Módulo 2: Configuración básica del Switch y dispositivo final</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14</a:t>
            </a:fld>
            <a:endParaRPr/>
          </a:p>
        </p:txBody>
      </p:sp>
    </p:spTree>
    <p:extLst>
      <p:ext uri="{BB962C8B-B14F-4D97-AF65-F5344CB8AC3E}">
        <p14:creationId xmlns:p14="http://schemas.microsoft.com/office/powerpoint/2010/main" val="5081187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solidFill>
                  <a:prstClr val="black"/>
                </a:solidFill>
              </a:rPr>
              <a:pPr algn="r" rtl="0"/>
              <a:t>15</a:t>
            </a:fld>
            <a:endParaRPr sz="800" b="0">
              <a:solidFill>
                <a:prstClr val="black"/>
              </a:solidFill>
            </a:endParaRPr>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2.0.2 – ¿Qué aprenderá en este módulo?</a:t>
            </a:r>
          </a:p>
          <a:p>
            <a:pPr>
              <a:buFontTx/>
              <a:buNone/>
            </a:pPr>
            <a:endParaRPr lang="en-GB" dirty="0"/>
          </a:p>
        </p:txBody>
      </p:sp>
    </p:spTree>
    <p:extLst>
      <p:ext uri="{BB962C8B-B14F-4D97-AF65-F5344CB8AC3E}">
        <p14:creationId xmlns:p14="http://schemas.microsoft.com/office/powerpoint/2010/main" val="30808916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2.1 – Acceso a Cisco IOS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16</a:t>
            </a:fld>
            <a:endParaRPr/>
          </a:p>
        </p:txBody>
      </p:sp>
    </p:spTree>
    <p:extLst>
      <p:ext uri="{BB962C8B-B14F-4D97-AF65-F5344CB8AC3E}">
        <p14:creationId xmlns:p14="http://schemas.microsoft.com/office/powerpoint/2010/main" val="625529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17</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2.1 – </a:t>
            </a:r>
            <a:r>
              <a:rPr lang="es-419" sz="1200" kern="1200">
                <a:solidFill>
                  <a:schemeClr val="accent5">
                    <a:lumMod val="40000"/>
                    <a:lumOff val="60000"/>
                  </a:schemeClr>
                </a:solidFill>
                <a:latin typeface="Arial" charset="0"/>
                <a:ea typeface="ＭＳ Ｐゴシック" charset="0"/>
                <a:cs typeface="ＭＳ Ｐゴシック" charset="0"/>
              </a:rPr>
              <a:t>Acceso a Cisco IOS</a:t>
            </a:r>
          </a:p>
          <a:p>
            <a:pPr rtl="0">
              <a:lnSpc>
                <a:spcPct val="80000"/>
              </a:lnSpc>
              <a:buFontTx/>
              <a:buNone/>
            </a:pPr>
            <a:r>
              <a:rPr lang="es-419">
                <a:latin typeface="Arial" charset="0"/>
              </a:rPr>
              <a:t>2.1.1 — Sistemas operativos</a:t>
            </a:r>
          </a:p>
          <a:p>
            <a:pPr>
              <a:lnSpc>
                <a:spcPct val="80000"/>
              </a:lnSpc>
              <a:buFontTx/>
              <a:buNone/>
            </a:pPr>
            <a:endParaRPr lang="en-US" dirty="0"/>
          </a:p>
        </p:txBody>
      </p:sp>
    </p:spTree>
    <p:extLst>
      <p:ext uri="{BB962C8B-B14F-4D97-AF65-F5344CB8AC3E}">
        <p14:creationId xmlns:p14="http://schemas.microsoft.com/office/powerpoint/2010/main" val="34275545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18</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2.1 – </a:t>
            </a:r>
            <a:r>
              <a:rPr lang="es-419" sz="1200" kern="1200">
                <a:solidFill>
                  <a:schemeClr val="accent5">
                    <a:lumMod val="40000"/>
                    <a:lumOff val="60000"/>
                  </a:schemeClr>
                </a:solidFill>
                <a:latin typeface="Arial" charset="0"/>
                <a:ea typeface="ＭＳ Ｐゴシック" charset="0"/>
                <a:cs typeface="ＭＳ Ｐゴシック" charset="0"/>
              </a:rPr>
              <a:t>Acceso a Cisco IOS</a:t>
            </a:r>
          </a:p>
          <a:p>
            <a:pPr rtl="0">
              <a:lnSpc>
                <a:spcPct val="80000"/>
              </a:lnSpc>
              <a:buFontTx/>
              <a:buNone/>
            </a:pPr>
            <a:r>
              <a:rPr lang="es-419">
                <a:latin typeface="Arial" charset="0"/>
              </a:rPr>
              <a:t>2.1.2 — GUI</a:t>
            </a:r>
          </a:p>
          <a:p>
            <a:pPr>
              <a:lnSpc>
                <a:spcPct val="80000"/>
              </a:lnSpc>
              <a:buFontTx/>
              <a:buNone/>
            </a:pPr>
            <a:endParaRPr lang="en-US" dirty="0"/>
          </a:p>
        </p:txBody>
      </p:sp>
    </p:spTree>
    <p:extLst>
      <p:ext uri="{BB962C8B-B14F-4D97-AF65-F5344CB8AC3E}">
        <p14:creationId xmlns:p14="http://schemas.microsoft.com/office/powerpoint/2010/main" val="7853359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19</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2.1 – </a:t>
            </a:r>
            <a:r>
              <a:rPr lang="es-419" sz="1200" kern="1200">
                <a:solidFill>
                  <a:schemeClr val="accent5">
                    <a:lumMod val="40000"/>
                    <a:lumOff val="60000"/>
                  </a:schemeClr>
                </a:solidFill>
                <a:latin typeface="Arial" charset="0"/>
                <a:ea typeface="ＭＳ Ｐゴシック" charset="0"/>
                <a:cs typeface="ＭＳ Ｐゴシック" charset="0"/>
              </a:rPr>
              <a:t>Acceso a Cisco IOS</a:t>
            </a:r>
          </a:p>
          <a:p>
            <a:pPr rtl="0">
              <a:lnSpc>
                <a:spcPct val="80000"/>
              </a:lnSpc>
              <a:buFontTx/>
              <a:buNone/>
            </a:pPr>
            <a:r>
              <a:rPr lang="es-419">
                <a:latin typeface="Arial" charset="0"/>
              </a:rPr>
              <a:t>2.1.3 – Propósito de OS</a:t>
            </a:r>
          </a:p>
          <a:p>
            <a:pPr>
              <a:lnSpc>
                <a:spcPct val="80000"/>
              </a:lnSpc>
              <a:buFontTx/>
              <a:buNone/>
            </a:pPr>
            <a:endParaRPr lang="en-US" dirty="0"/>
          </a:p>
        </p:txBody>
      </p:sp>
    </p:spTree>
    <p:extLst>
      <p:ext uri="{BB962C8B-B14F-4D97-AF65-F5344CB8AC3E}">
        <p14:creationId xmlns:p14="http://schemas.microsoft.com/office/powerpoint/2010/main" val="37970739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20</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2.1 – </a:t>
            </a:r>
            <a:r>
              <a:rPr lang="es-419" sz="1200" kern="1200">
                <a:solidFill>
                  <a:schemeClr val="accent5">
                    <a:lumMod val="40000"/>
                    <a:lumOff val="60000"/>
                  </a:schemeClr>
                </a:solidFill>
                <a:latin typeface="Arial" charset="0"/>
                <a:ea typeface="ＭＳ Ｐゴシック" charset="0"/>
                <a:cs typeface="ＭＳ Ｐゴシック" charset="0"/>
              </a:rPr>
              <a:t>Acceso a Cisco IOS</a:t>
            </a:r>
          </a:p>
          <a:p>
            <a:pPr rtl="0">
              <a:lnSpc>
                <a:spcPct val="80000"/>
              </a:lnSpc>
              <a:buFontTx/>
              <a:buNone/>
            </a:pPr>
            <a:r>
              <a:rPr lang="es-419">
                <a:latin typeface="Arial" charset="0"/>
              </a:rPr>
              <a:t>2.1.4 - Métodos de acceso</a:t>
            </a:r>
          </a:p>
          <a:p>
            <a:pPr>
              <a:lnSpc>
                <a:spcPct val="80000"/>
              </a:lnSpc>
              <a:buFontTx/>
              <a:buNone/>
            </a:pPr>
            <a:endParaRPr lang="en-US" dirty="0"/>
          </a:p>
        </p:txBody>
      </p:sp>
    </p:spTree>
    <p:extLst>
      <p:ext uri="{BB962C8B-B14F-4D97-AF65-F5344CB8AC3E}">
        <p14:creationId xmlns:p14="http://schemas.microsoft.com/office/powerpoint/2010/main" val="40504938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21</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2.1 – </a:t>
            </a:r>
            <a:r>
              <a:rPr lang="es-419" sz="1200" kern="1200">
                <a:solidFill>
                  <a:schemeClr val="accent5">
                    <a:lumMod val="40000"/>
                    <a:lumOff val="60000"/>
                  </a:schemeClr>
                </a:solidFill>
                <a:latin typeface="Arial" charset="0"/>
                <a:ea typeface="ＭＳ Ｐゴシック" charset="0"/>
                <a:cs typeface="ＭＳ Ｐゴシック" charset="0"/>
              </a:rPr>
              <a:t>Acceso a Cisco IOS</a:t>
            </a:r>
          </a:p>
          <a:p>
            <a:pPr rtl="0">
              <a:lnSpc>
                <a:spcPct val="80000"/>
              </a:lnSpc>
              <a:buFontTx/>
              <a:buNone/>
            </a:pPr>
            <a:r>
              <a:rPr lang="es-419">
                <a:latin typeface="Arial" charset="0"/>
              </a:rPr>
              <a:t>2.1.5 – Programas de emulación de terminal</a:t>
            </a:r>
          </a:p>
          <a:p>
            <a:pPr rtl="0">
              <a:lnSpc>
                <a:spcPct val="80000"/>
              </a:lnSpc>
              <a:buFontTx/>
              <a:buNone/>
            </a:pPr>
            <a:r>
              <a:rPr lang="es-419">
                <a:latin typeface="Arial" charset="0"/>
              </a:rPr>
              <a:t>2.1.6 — Verifique su conocimiento - Acceso Cisco IOS</a:t>
            </a:r>
          </a:p>
          <a:p>
            <a:pPr>
              <a:lnSpc>
                <a:spcPct val="80000"/>
              </a:lnSpc>
              <a:buFontTx/>
              <a:buNone/>
            </a:pPr>
            <a:endParaRPr lang="en-US" dirty="0"/>
          </a:p>
        </p:txBody>
      </p:sp>
    </p:spTree>
    <p:extLst>
      <p:ext uri="{BB962C8B-B14F-4D97-AF65-F5344CB8AC3E}">
        <p14:creationId xmlns:p14="http://schemas.microsoft.com/office/powerpoint/2010/main" val="27085794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C839C26-801B-42B6-A101-60F37FE2B0A8}" type="slidenum">
              <a:rPr sz="800" b="0"/>
              <a:pPr algn="r"/>
              <a:t>2</a:t>
            </a:fld>
            <a:endParaRPr sz="800" b="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8667713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2.2 – </a:t>
            </a:r>
            <a:r>
              <a:rPr lang="es-419" sz="1200" kern="1200">
                <a:solidFill>
                  <a:schemeClr val="accent5">
                    <a:lumMod val="40000"/>
                    <a:lumOff val="60000"/>
                  </a:schemeClr>
                </a:solidFill>
                <a:latin typeface="Arial" charset="0"/>
                <a:ea typeface="ＭＳ Ｐゴシック" charset="0"/>
                <a:cs typeface="ＭＳ Ｐゴシック" charset="0"/>
              </a:rPr>
              <a:t>Navegación del IOS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22</a:t>
            </a:fld>
            <a:endParaRPr>
              <a:solidFill>
                <a:prstClr val="black"/>
              </a:solidFill>
            </a:endParaRPr>
          </a:p>
        </p:txBody>
      </p:sp>
    </p:spTree>
    <p:extLst>
      <p:ext uri="{BB962C8B-B14F-4D97-AF65-F5344CB8AC3E}">
        <p14:creationId xmlns:p14="http://schemas.microsoft.com/office/powerpoint/2010/main" val="968181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23</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2.2 – </a:t>
            </a:r>
            <a:r>
              <a:rPr lang="es-419" sz="1200" kern="1200">
                <a:solidFill>
                  <a:schemeClr val="accent5">
                    <a:lumMod val="40000"/>
                    <a:lumOff val="60000"/>
                  </a:schemeClr>
                </a:solidFill>
                <a:latin typeface="Arial" charset="0"/>
                <a:ea typeface="ＭＳ Ｐゴシック" charset="0"/>
                <a:cs typeface="ＭＳ Ｐゴシック" charset="0"/>
              </a:rPr>
              <a:t>Navegación del IOS</a:t>
            </a:r>
          </a:p>
          <a:p>
            <a:pPr rtl="0">
              <a:lnSpc>
                <a:spcPct val="80000"/>
              </a:lnSpc>
              <a:buFontTx/>
              <a:buNone/>
            </a:pPr>
            <a:r>
              <a:rPr lang="es-419">
                <a:latin typeface="Arial" charset="0"/>
              </a:rPr>
              <a:t>2.2.1 – Modos de comando principales</a:t>
            </a:r>
          </a:p>
          <a:p>
            <a:pPr>
              <a:lnSpc>
                <a:spcPct val="80000"/>
              </a:lnSpc>
              <a:buFontTx/>
              <a:buNone/>
            </a:pPr>
            <a:endParaRPr lang="en-US" dirty="0"/>
          </a:p>
        </p:txBody>
      </p:sp>
    </p:spTree>
    <p:extLst>
      <p:ext uri="{BB962C8B-B14F-4D97-AF65-F5344CB8AC3E}">
        <p14:creationId xmlns:p14="http://schemas.microsoft.com/office/powerpoint/2010/main" val="1156604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solidFill>
                  <a:prstClr val="black"/>
                </a:solidFill>
              </a:rPr>
              <a:pPr rtl="0"/>
              <a:t>24</a:t>
            </a:fld>
            <a:endParaRPr sz="800">
              <a:solidFill>
                <a:prstClr val="black"/>
              </a:solidFill>
            </a:endParaRPr>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2.2 – </a:t>
            </a:r>
            <a:r>
              <a:rPr lang="es-419" sz="1200" kern="1200">
                <a:solidFill>
                  <a:schemeClr val="accent5">
                    <a:lumMod val="40000"/>
                    <a:lumOff val="60000"/>
                  </a:schemeClr>
                </a:solidFill>
                <a:latin typeface="Arial" charset="0"/>
                <a:ea typeface="ＭＳ Ｐゴシック" charset="0"/>
                <a:cs typeface="ＭＳ Ｐゴシック" charset="0"/>
              </a:rPr>
              <a:t>Navegación del IOS</a:t>
            </a:r>
          </a:p>
          <a:p>
            <a:pPr rtl="0">
              <a:lnSpc>
                <a:spcPct val="80000"/>
              </a:lnSpc>
              <a:buFontTx/>
              <a:buNone/>
            </a:pPr>
            <a:r>
              <a:rPr lang="es-419">
                <a:latin typeface="Arial" charset="0"/>
              </a:rPr>
              <a:t>2.2.2 — Modo de configuración y modos de subconfiguración</a:t>
            </a:r>
          </a:p>
          <a:p>
            <a:pPr>
              <a:lnSpc>
                <a:spcPct val="80000"/>
              </a:lnSpc>
              <a:buFontTx/>
              <a:buNone/>
            </a:pPr>
            <a:endParaRPr lang="en-US" dirty="0"/>
          </a:p>
        </p:txBody>
      </p:sp>
    </p:spTree>
    <p:extLst>
      <p:ext uri="{BB962C8B-B14F-4D97-AF65-F5344CB8AC3E}">
        <p14:creationId xmlns:p14="http://schemas.microsoft.com/office/powerpoint/2010/main" val="42226918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25</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2.2 – </a:t>
            </a:r>
            <a:r>
              <a:rPr lang="es-419" sz="1200" kern="1200">
                <a:solidFill>
                  <a:schemeClr val="accent5">
                    <a:lumMod val="40000"/>
                    <a:lumOff val="60000"/>
                  </a:schemeClr>
                </a:solidFill>
                <a:latin typeface="Arial" charset="0"/>
                <a:ea typeface="ＭＳ Ｐゴシック" charset="0"/>
                <a:cs typeface="ＭＳ Ｐゴシック" charset="0"/>
              </a:rPr>
              <a:t>Navegación del IOS</a:t>
            </a:r>
          </a:p>
          <a:p>
            <a:pPr rtl="0">
              <a:lnSpc>
                <a:spcPct val="80000"/>
              </a:lnSpc>
              <a:buFontTx/>
              <a:buNone/>
            </a:pPr>
            <a:r>
              <a:rPr lang="es-419">
                <a:latin typeface="Arial" charset="0"/>
              </a:rPr>
              <a:t>2.2.3 – Video - Modos de comando primario de la CLI de IOS</a:t>
            </a:r>
          </a:p>
          <a:p>
            <a:pPr>
              <a:lnSpc>
                <a:spcPct val="80000"/>
              </a:lnSpc>
              <a:buFontTx/>
              <a:buNone/>
            </a:pPr>
            <a:endParaRPr lang="en-US" dirty="0"/>
          </a:p>
        </p:txBody>
      </p:sp>
    </p:spTree>
    <p:extLst>
      <p:ext uri="{BB962C8B-B14F-4D97-AF65-F5344CB8AC3E}">
        <p14:creationId xmlns:p14="http://schemas.microsoft.com/office/powerpoint/2010/main" val="32754801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2.2 – </a:t>
            </a:r>
            <a:r>
              <a:rPr lang="es-419" sz="1200" kern="1200">
                <a:solidFill>
                  <a:schemeClr val="accent5">
                    <a:lumMod val="40000"/>
                    <a:lumOff val="60000"/>
                  </a:schemeClr>
                </a:solidFill>
                <a:latin typeface="Arial" charset="0"/>
                <a:ea typeface="ＭＳ Ｐゴシック" charset="0"/>
                <a:cs typeface="ＭＳ Ｐゴシック" charset="0"/>
              </a:rPr>
              <a:t>Navegación del IOS</a:t>
            </a:r>
          </a:p>
          <a:p>
            <a:pPr rtl="0">
              <a:lnSpc>
                <a:spcPct val="80000"/>
              </a:lnSpc>
              <a:buFontTx/>
              <a:buNone/>
            </a:pPr>
            <a:r>
              <a:rPr lang="es-419">
                <a:latin typeface="Arial" charset="0"/>
              </a:rPr>
              <a:t>2.2.4 – Navegación entre los modos de IOS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26</a:t>
            </a:fld>
            <a:endParaRPr>
              <a:solidFill>
                <a:prstClr val="black"/>
              </a:solidFill>
            </a:endParaRPr>
          </a:p>
        </p:txBody>
      </p:sp>
    </p:spTree>
    <p:extLst>
      <p:ext uri="{BB962C8B-B14F-4D97-AF65-F5344CB8AC3E}">
        <p14:creationId xmlns:p14="http://schemas.microsoft.com/office/powerpoint/2010/main" val="876528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2.2 – </a:t>
            </a:r>
            <a:r>
              <a:rPr lang="es-419" sz="1200" kern="1200">
                <a:solidFill>
                  <a:schemeClr val="accent5">
                    <a:lumMod val="40000"/>
                    <a:lumOff val="60000"/>
                  </a:schemeClr>
                </a:solidFill>
                <a:latin typeface="Arial" charset="0"/>
                <a:ea typeface="ＭＳ Ｐゴシック" charset="0"/>
                <a:cs typeface="ＭＳ Ｐゴシック" charset="0"/>
              </a:rPr>
              <a:t>Navegación del IOS</a:t>
            </a:r>
          </a:p>
          <a:p>
            <a:pPr rtl="0">
              <a:lnSpc>
                <a:spcPct val="80000"/>
              </a:lnSpc>
              <a:buFontTx/>
              <a:buNone/>
            </a:pPr>
            <a:r>
              <a:rPr lang="es-419">
                <a:latin typeface="Arial" charset="0"/>
              </a:rPr>
              <a:t>2.2.4 – Navegación entre los modos de IOS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27</a:t>
            </a:fld>
            <a:endParaRPr>
              <a:solidFill>
                <a:prstClr val="black"/>
              </a:solidFill>
            </a:endParaRPr>
          </a:p>
        </p:txBody>
      </p:sp>
    </p:spTree>
    <p:extLst>
      <p:ext uri="{BB962C8B-B14F-4D97-AF65-F5344CB8AC3E}">
        <p14:creationId xmlns:p14="http://schemas.microsoft.com/office/powerpoint/2010/main" val="7932355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28</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2.2 – </a:t>
            </a:r>
            <a:r>
              <a:rPr lang="es-419" sz="1200" kern="1200">
                <a:solidFill>
                  <a:schemeClr val="accent5">
                    <a:lumMod val="40000"/>
                    <a:lumOff val="60000"/>
                  </a:schemeClr>
                </a:solidFill>
                <a:latin typeface="Arial" charset="0"/>
                <a:ea typeface="ＭＳ Ｐゴシック" charset="0"/>
                <a:cs typeface="ＭＳ Ｐゴシック" charset="0"/>
              </a:rPr>
              <a:t>Navegación del IOS</a:t>
            </a:r>
          </a:p>
          <a:p>
            <a:pPr rtl="0">
              <a:lnSpc>
                <a:spcPct val="80000"/>
              </a:lnSpc>
              <a:buFontTx/>
              <a:buNone/>
            </a:pPr>
            <a:r>
              <a:rPr lang="es-419">
                <a:latin typeface="Arial" charset="0"/>
              </a:rPr>
              <a:t>2.2.5 – Video - Navegación entre los modos de IOS</a:t>
            </a:r>
          </a:p>
          <a:p>
            <a:pPr rtl="0">
              <a:lnSpc>
                <a:spcPct val="80000"/>
              </a:lnSpc>
              <a:buFontTx/>
              <a:buNone/>
            </a:pPr>
            <a:r>
              <a:rPr lang="es-419">
                <a:latin typeface="Arial" charset="0"/>
              </a:rPr>
              <a:t>2.2.6 — Una nota sobre el corrector de sintaxis</a:t>
            </a:r>
          </a:p>
          <a:p>
            <a:pPr rtl="0">
              <a:lnSpc>
                <a:spcPct val="80000"/>
              </a:lnSpc>
              <a:buFontTx/>
              <a:buNone/>
            </a:pPr>
            <a:r>
              <a:rPr lang="es-419">
                <a:latin typeface="Arial" charset="0"/>
              </a:rPr>
              <a:t>2.2.7 — Comprobador de sintaxis — Navegar entre los modos IOS</a:t>
            </a:r>
          </a:p>
          <a:p>
            <a:pPr rtl="0">
              <a:lnSpc>
                <a:spcPct val="80000"/>
              </a:lnSpc>
              <a:buFontTx/>
              <a:buNone/>
            </a:pPr>
            <a:r>
              <a:rPr lang="es-419"/>
              <a:t>2.2.8 — Verifique su conocimiento - Navegación del IOS</a:t>
            </a:r>
          </a:p>
        </p:txBody>
      </p:sp>
    </p:spTree>
    <p:extLst>
      <p:ext uri="{BB962C8B-B14F-4D97-AF65-F5344CB8AC3E}">
        <p14:creationId xmlns:p14="http://schemas.microsoft.com/office/powerpoint/2010/main" val="2284750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2.3 – Estructura de los comandos</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29</a:t>
            </a:fld>
            <a:endParaRPr>
              <a:solidFill>
                <a:prstClr val="black"/>
              </a:solidFill>
            </a:endParaRPr>
          </a:p>
        </p:txBody>
      </p:sp>
    </p:spTree>
    <p:extLst>
      <p:ext uri="{BB962C8B-B14F-4D97-AF65-F5344CB8AC3E}">
        <p14:creationId xmlns:p14="http://schemas.microsoft.com/office/powerpoint/2010/main" val="10112177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2.3 – Estructura de los comandos</a:t>
            </a:r>
          </a:p>
          <a:p>
            <a:pPr rtl="0">
              <a:lnSpc>
                <a:spcPct val="80000"/>
              </a:lnSpc>
              <a:buFontTx/>
              <a:buNone/>
            </a:pPr>
            <a:r>
              <a:rPr lang="es-419">
                <a:latin typeface="Arial" charset="0"/>
              </a:rPr>
              <a:t>2.3.1 – Estructura básica de los comandos IOS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30</a:t>
            </a:fld>
            <a:endParaRPr>
              <a:solidFill>
                <a:prstClr val="black"/>
              </a:solidFill>
            </a:endParaRPr>
          </a:p>
        </p:txBody>
      </p:sp>
    </p:spTree>
    <p:extLst>
      <p:ext uri="{BB962C8B-B14F-4D97-AF65-F5344CB8AC3E}">
        <p14:creationId xmlns:p14="http://schemas.microsoft.com/office/powerpoint/2010/main" val="21301549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2.3 – Estructura de los comandos</a:t>
            </a:r>
          </a:p>
          <a:p>
            <a:pPr rtl="0">
              <a:lnSpc>
                <a:spcPct val="80000"/>
              </a:lnSpc>
              <a:buFontTx/>
              <a:buNone/>
            </a:pPr>
            <a:r>
              <a:rPr lang="es-419">
                <a:latin typeface="Arial" charset="0"/>
              </a:rPr>
              <a:t>2.3.2 – Verificación de la sintaxis de los comandos IOS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31</a:t>
            </a:fld>
            <a:endParaRPr>
              <a:solidFill>
                <a:prstClr val="black"/>
              </a:solidFill>
            </a:endParaRPr>
          </a:p>
        </p:txBody>
      </p:sp>
    </p:spTree>
    <p:extLst>
      <p:ext uri="{BB962C8B-B14F-4D97-AF65-F5344CB8AC3E}">
        <p14:creationId xmlns:p14="http://schemas.microsoft.com/office/powerpoint/2010/main" val="29275515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rtl="0"/>
            <a:fld id="{ACE20BE7-F2F3-4E26-9454-50B18F790A4E}" type="slidenum">
              <a:rPr sz="800" b="0">
                <a:ea typeface="ＭＳ Ｐゴシック" pitchFamily="34" charset="-128"/>
              </a:rPr>
              <a:pPr algn="r" rtl="0"/>
              <a:t>5</a:t>
            </a:fld>
            <a:endParaRPr sz="800" b="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4002744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2.3 – Estructura de los comandos</a:t>
            </a:r>
          </a:p>
          <a:p>
            <a:pPr rtl="0">
              <a:lnSpc>
                <a:spcPct val="80000"/>
              </a:lnSpc>
              <a:buFontTx/>
              <a:buNone/>
            </a:pPr>
            <a:r>
              <a:rPr lang="es-419">
                <a:latin typeface="Arial" charset="0"/>
              </a:rPr>
              <a:t>2.3.2 – Verificación de la sintaxis de los comandos IOS </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32</a:t>
            </a:fld>
            <a:endParaRPr>
              <a:solidFill>
                <a:prstClr val="black"/>
              </a:solidFill>
            </a:endParaRPr>
          </a:p>
        </p:txBody>
      </p:sp>
    </p:spTree>
    <p:extLst>
      <p:ext uri="{BB962C8B-B14F-4D97-AF65-F5344CB8AC3E}">
        <p14:creationId xmlns:p14="http://schemas.microsoft.com/office/powerpoint/2010/main" val="13061491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2.3 – Estructura de los comandos</a:t>
            </a:r>
          </a:p>
          <a:p>
            <a:pPr rtl="0">
              <a:lnSpc>
                <a:spcPct val="80000"/>
              </a:lnSpc>
              <a:buFontTx/>
              <a:buNone/>
            </a:pPr>
            <a:r>
              <a:rPr lang="es-419">
                <a:latin typeface="Arial" charset="0"/>
              </a:rPr>
              <a:t>2.3.3 – Funciones de ayuda de IOS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33</a:t>
            </a:fld>
            <a:endParaRPr>
              <a:solidFill>
                <a:prstClr val="black"/>
              </a:solidFill>
            </a:endParaRPr>
          </a:p>
        </p:txBody>
      </p:sp>
    </p:spTree>
    <p:extLst>
      <p:ext uri="{BB962C8B-B14F-4D97-AF65-F5344CB8AC3E}">
        <p14:creationId xmlns:p14="http://schemas.microsoft.com/office/powerpoint/2010/main" val="26264463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34</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2.3 – Estructura de los comandos</a:t>
            </a:r>
          </a:p>
          <a:p>
            <a:pPr rtl="0">
              <a:lnSpc>
                <a:spcPct val="80000"/>
              </a:lnSpc>
              <a:buFontTx/>
              <a:buNone/>
            </a:pPr>
            <a:r>
              <a:rPr lang="es-419">
                <a:latin typeface="Arial" charset="0"/>
              </a:rPr>
              <a:t>2.3.4 — Vídeo - Ayuda sensible al contexto y Comprobador de sintaxis de comandos</a:t>
            </a:r>
          </a:p>
          <a:p>
            <a:pPr>
              <a:lnSpc>
                <a:spcPct val="80000"/>
              </a:lnSpc>
              <a:buFontTx/>
              <a:buNone/>
            </a:pPr>
            <a:endParaRPr lang="en-US" dirty="0"/>
          </a:p>
        </p:txBody>
      </p:sp>
    </p:spTree>
    <p:extLst>
      <p:ext uri="{BB962C8B-B14F-4D97-AF65-F5344CB8AC3E}">
        <p14:creationId xmlns:p14="http://schemas.microsoft.com/office/powerpoint/2010/main" val="33014650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2.3 – Estructura de los comandos</a:t>
            </a:r>
          </a:p>
          <a:p>
            <a:pPr rtl="0">
              <a:lnSpc>
                <a:spcPct val="80000"/>
              </a:lnSpc>
              <a:buFontTx/>
              <a:buNone/>
            </a:pPr>
            <a:r>
              <a:rPr lang="es-419">
                <a:latin typeface="Arial" charset="0"/>
              </a:rPr>
              <a:t>2.3.5 – Teclas de acceso rápido y métodos abreviados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35</a:t>
            </a:fld>
            <a:endParaRPr>
              <a:solidFill>
                <a:prstClr val="black"/>
              </a:solidFill>
            </a:endParaRPr>
          </a:p>
        </p:txBody>
      </p:sp>
    </p:spTree>
    <p:extLst>
      <p:ext uri="{BB962C8B-B14F-4D97-AF65-F5344CB8AC3E}">
        <p14:creationId xmlns:p14="http://schemas.microsoft.com/office/powerpoint/2010/main" val="317576543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2.3 – Estructura de los comandos</a:t>
            </a:r>
          </a:p>
          <a:p>
            <a:pPr rtl="0">
              <a:lnSpc>
                <a:spcPct val="80000"/>
              </a:lnSpc>
              <a:buFontTx/>
              <a:buNone/>
            </a:pPr>
            <a:r>
              <a:rPr lang="es-419">
                <a:latin typeface="Arial" charset="0"/>
              </a:rPr>
              <a:t>2.3.5 – Teclas de acceso rápido y métodos abreviados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36</a:t>
            </a:fld>
            <a:endParaRPr>
              <a:solidFill>
                <a:prstClr val="black"/>
              </a:solidFill>
            </a:endParaRPr>
          </a:p>
        </p:txBody>
      </p:sp>
    </p:spTree>
    <p:extLst>
      <p:ext uri="{BB962C8B-B14F-4D97-AF65-F5344CB8AC3E}">
        <p14:creationId xmlns:p14="http://schemas.microsoft.com/office/powerpoint/2010/main" val="13997017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2.3 – Estructura de los comandos</a:t>
            </a:r>
          </a:p>
          <a:p>
            <a:pPr rtl="0">
              <a:lnSpc>
                <a:spcPct val="80000"/>
              </a:lnSpc>
              <a:buFontTx/>
              <a:buNone/>
            </a:pPr>
            <a:r>
              <a:rPr lang="es-419">
                <a:latin typeface="Arial" charset="0"/>
              </a:rPr>
              <a:t>2.3.5 – Teclas de acceso rápido y métodos abreviados</a:t>
            </a:r>
          </a:p>
          <a:p>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37</a:t>
            </a:fld>
            <a:endParaRPr>
              <a:solidFill>
                <a:prstClr val="black"/>
              </a:solidFill>
            </a:endParaRPr>
          </a:p>
        </p:txBody>
      </p:sp>
    </p:spTree>
    <p:extLst>
      <p:ext uri="{BB962C8B-B14F-4D97-AF65-F5344CB8AC3E}">
        <p14:creationId xmlns:p14="http://schemas.microsoft.com/office/powerpoint/2010/main" val="34507383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38</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2.3 – Estructura de los comandos</a:t>
            </a:r>
          </a:p>
          <a:p>
            <a:pPr rtl="0">
              <a:lnSpc>
                <a:spcPct val="80000"/>
              </a:lnSpc>
              <a:buFontTx/>
              <a:buNone/>
            </a:pPr>
            <a:r>
              <a:rPr lang="es-419">
                <a:latin typeface="Arial" charset="0"/>
              </a:rPr>
              <a:t>2.3.6 – Video - Teclas de acceso rápido y métodos abreviados</a:t>
            </a:r>
          </a:p>
        </p:txBody>
      </p:sp>
    </p:spTree>
    <p:extLst>
      <p:ext uri="{BB962C8B-B14F-4D97-AF65-F5344CB8AC3E}">
        <p14:creationId xmlns:p14="http://schemas.microsoft.com/office/powerpoint/2010/main" val="6582806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39</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2.3 – Estructura de los comandos</a:t>
            </a:r>
          </a:p>
          <a:p>
            <a:pPr rtl="0">
              <a:lnSpc>
                <a:spcPct val="80000"/>
              </a:lnSpc>
              <a:buFontTx/>
              <a:buNone/>
            </a:pPr>
            <a:r>
              <a:rPr lang="es-419">
                <a:latin typeface="Arial" charset="0"/>
              </a:rPr>
              <a:t>2.3.7 – Packet Tracer – Navegación de IOS</a:t>
            </a:r>
          </a:p>
        </p:txBody>
      </p:sp>
    </p:spTree>
    <p:extLst>
      <p:ext uri="{BB962C8B-B14F-4D97-AF65-F5344CB8AC3E}">
        <p14:creationId xmlns:p14="http://schemas.microsoft.com/office/powerpoint/2010/main" val="24686146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40</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2.3 – Estructura de los comandos</a:t>
            </a:r>
          </a:p>
          <a:p>
            <a:pPr rtl="0">
              <a:lnSpc>
                <a:spcPct val="80000"/>
              </a:lnSpc>
              <a:buFontTx/>
              <a:buNone/>
            </a:pPr>
            <a:r>
              <a:rPr lang="es-419">
                <a:latin typeface="Arial" charset="0"/>
              </a:rPr>
              <a:t>2.3.8 – PTPM y Laboratorio – Navegar por el IOS utilizando el Tera Term para conectividad por consola</a:t>
            </a:r>
          </a:p>
        </p:txBody>
      </p:sp>
    </p:spTree>
    <p:extLst>
      <p:ext uri="{BB962C8B-B14F-4D97-AF65-F5344CB8AC3E}">
        <p14:creationId xmlns:p14="http://schemas.microsoft.com/office/powerpoint/2010/main" val="9050904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2.4 – Configuración básica de dispositivos</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41</a:t>
            </a:fld>
            <a:endParaRPr/>
          </a:p>
        </p:txBody>
      </p:sp>
    </p:spTree>
    <p:extLst>
      <p:ext uri="{BB962C8B-B14F-4D97-AF65-F5344CB8AC3E}">
        <p14:creationId xmlns:p14="http://schemas.microsoft.com/office/powerpoint/2010/main" val="1764100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rtl="0"/>
            <a:fld id="{ACE20BE7-F2F3-4E26-9454-50B18F790A4E}" type="slidenum">
              <a:rPr sz="800" b="0">
                <a:ea typeface="ＭＳ Ｐゴシック" pitchFamily="34" charset="-128"/>
              </a:rPr>
              <a:pPr algn="r" rtl="0"/>
              <a:t>6</a:t>
            </a:fld>
            <a:endParaRPr sz="800" b="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6977174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42</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2.4 – Configuración básica de dispositivos</a:t>
            </a:r>
          </a:p>
          <a:p>
            <a:pPr rtl="0">
              <a:lnSpc>
                <a:spcPct val="80000"/>
              </a:lnSpc>
              <a:buFontTx/>
              <a:buNone/>
            </a:pPr>
            <a:r>
              <a:rPr lang="es-419">
                <a:latin typeface="Arial" charset="0"/>
              </a:rPr>
              <a:t>2.4.1 — Nombres de dispositivos</a:t>
            </a:r>
          </a:p>
          <a:p>
            <a:endParaRPr lang="en-US" dirty="0"/>
          </a:p>
        </p:txBody>
      </p:sp>
    </p:spTree>
    <p:extLst>
      <p:ext uri="{BB962C8B-B14F-4D97-AF65-F5344CB8AC3E}">
        <p14:creationId xmlns:p14="http://schemas.microsoft.com/office/powerpoint/2010/main" val="32554485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43</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2.4 – Configuración básica de dispositivos</a:t>
            </a:r>
          </a:p>
          <a:p>
            <a:pPr rtl="0">
              <a:lnSpc>
                <a:spcPct val="80000"/>
              </a:lnSpc>
              <a:buFontTx/>
              <a:buNone/>
            </a:pPr>
            <a:r>
              <a:rPr lang="es-419">
                <a:latin typeface="Arial" charset="0"/>
              </a:rPr>
              <a:t>2.4.2 – Guías para las contraseñas</a:t>
            </a:r>
          </a:p>
          <a:p>
            <a:endParaRPr lang="en-US" dirty="0"/>
          </a:p>
        </p:txBody>
      </p:sp>
    </p:spTree>
    <p:extLst>
      <p:ext uri="{BB962C8B-B14F-4D97-AF65-F5344CB8AC3E}">
        <p14:creationId xmlns:p14="http://schemas.microsoft.com/office/powerpoint/2010/main" val="331712542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44</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2.4 – Configuración básica de dispositivos</a:t>
            </a:r>
          </a:p>
          <a:p>
            <a:pPr rtl="0">
              <a:lnSpc>
                <a:spcPct val="80000"/>
              </a:lnSpc>
              <a:buFontTx/>
              <a:buNone/>
            </a:pPr>
            <a:r>
              <a:rPr lang="es-419">
                <a:latin typeface="Arial" charset="0"/>
              </a:rPr>
              <a:t>2.4.3 – Configuración de contraseñas</a:t>
            </a:r>
          </a:p>
          <a:p>
            <a:endParaRPr lang="en-US" dirty="0"/>
          </a:p>
        </p:txBody>
      </p:sp>
    </p:spTree>
    <p:extLst>
      <p:ext uri="{BB962C8B-B14F-4D97-AF65-F5344CB8AC3E}">
        <p14:creationId xmlns:p14="http://schemas.microsoft.com/office/powerpoint/2010/main" val="255299387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45</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2.4 – Configuración básica de dispositivos</a:t>
            </a:r>
          </a:p>
          <a:p>
            <a:pPr rtl="0">
              <a:lnSpc>
                <a:spcPct val="80000"/>
              </a:lnSpc>
              <a:buFontTx/>
              <a:buNone/>
            </a:pPr>
            <a:r>
              <a:rPr lang="es-419">
                <a:latin typeface="Arial" charset="0"/>
              </a:rPr>
              <a:t>2.4.3 – Configuración de contraseñas</a:t>
            </a:r>
          </a:p>
          <a:p>
            <a:endParaRPr lang="en-US" dirty="0"/>
          </a:p>
          <a:p>
            <a:endParaRPr lang="en-US" dirty="0"/>
          </a:p>
        </p:txBody>
      </p:sp>
    </p:spTree>
    <p:extLst>
      <p:ext uri="{BB962C8B-B14F-4D97-AF65-F5344CB8AC3E}">
        <p14:creationId xmlns:p14="http://schemas.microsoft.com/office/powerpoint/2010/main" val="60355163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46</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2.4 – Configuración básica de dispositivos</a:t>
            </a:r>
          </a:p>
          <a:p>
            <a:pPr rtl="0">
              <a:lnSpc>
                <a:spcPct val="80000"/>
              </a:lnSpc>
              <a:buFontTx/>
              <a:buNone/>
            </a:pPr>
            <a:r>
              <a:rPr lang="es-419">
                <a:latin typeface="Arial" charset="0"/>
              </a:rPr>
              <a:t>2.4.4 – Encriptar las contraseñas</a:t>
            </a:r>
          </a:p>
          <a:p>
            <a:endParaRPr lang="en-US" dirty="0"/>
          </a:p>
          <a:p>
            <a:endParaRPr lang="en-US" dirty="0"/>
          </a:p>
        </p:txBody>
      </p:sp>
    </p:spTree>
    <p:extLst>
      <p:ext uri="{BB962C8B-B14F-4D97-AF65-F5344CB8AC3E}">
        <p14:creationId xmlns:p14="http://schemas.microsoft.com/office/powerpoint/2010/main" val="24696622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47</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2.4 – Configuración básica de dispositivos</a:t>
            </a:r>
          </a:p>
          <a:p>
            <a:pPr rtl="0">
              <a:lnSpc>
                <a:spcPct val="80000"/>
              </a:lnSpc>
              <a:buFontTx/>
              <a:buNone/>
            </a:pPr>
            <a:r>
              <a:rPr lang="es-419">
                <a:latin typeface="Arial" charset="0"/>
              </a:rPr>
              <a:t>2.4.5 – Mensajes de banner</a:t>
            </a:r>
          </a:p>
          <a:p>
            <a:endParaRPr lang="en-US" dirty="0"/>
          </a:p>
          <a:p>
            <a:endParaRPr lang="en-US" dirty="0"/>
          </a:p>
        </p:txBody>
      </p:sp>
    </p:spTree>
    <p:extLst>
      <p:ext uri="{BB962C8B-B14F-4D97-AF65-F5344CB8AC3E}">
        <p14:creationId xmlns:p14="http://schemas.microsoft.com/office/powerpoint/2010/main" val="38421155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48</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2.4 – Configuración básica de dispositivos</a:t>
            </a:r>
          </a:p>
          <a:p>
            <a:pPr rtl="0">
              <a:lnSpc>
                <a:spcPct val="80000"/>
              </a:lnSpc>
              <a:buFontTx/>
              <a:buNone/>
            </a:pPr>
            <a:r>
              <a:rPr lang="es-419">
                <a:latin typeface="Arial" charset="0"/>
              </a:rPr>
              <a:t>2.4.6 – Video - Asegurar el acceso administrativo a un switch</a:t>
            </a:r>
          </a:p>
          <a:p>
            <a:pPr rtl="0">
              <a:lnSpc>
                <a:spcPct val="80000"/>
              </a:lnSpc>
              <a:buFontTx/>
              <a:buNone/>
            </a:pPr>
            <a:r>
              <a:rPr lang="es-419">
                <a:latin typeface="Arial" charset="0"/>
              </a:rPr>
              <a:t>2.4.7 — Comprobador de sintaxis - Configuración básica del dispositivo</a:t>
            </a:r>
          </a:p>
          <a:p>
            <a:pPr rtl="0">
              <a:lnSpc>
                <a:spcPct val="80000"/>
              </a:lnSpc>
              <a:buFontTx/>
              <a:buNone/>
            </a:pPr>
            <a:r>
              <a:rPr lang="es-419">
                <a:latin typeface="Arial" charset="0"/>
              </a:rPr>
              <a:t>2.4.8 — Compruebe su comprensión - Configuración básica del dispositivo</a:t>
            </a:r>
          </a:p>
          <a:p>
            <a:endParaRPr lang="en-US" dirty="0"/>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23866994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2.5 – Guardar las configuraciones</a:t>
            </a:r>
          </a:p>
          <a:p>
            <a:pPr>
              <a:buFontTx/>
              <a:buNone/>
            </a:pPr>
            <a:endParaRPr lang="en-US" dirty="0"/>
          </a:p>
        </p:txBody>
      </p:sp>
      <p:sp>
        <p:nvSpPr>
          <p:cNvPr id="4" name="Slide Number Placeholder 3"/>
          <p:cNvSpPr>
            <a:spLocks noGrp="1"/>
          </p:cNvSpPr>
          <p:nvPr>
            <p:ph type="sldNum" sz="quarter" idx="10"/>
          </p:nvPr>
        </p:nvSpPr>
        <p:spPr/>
        <p:txBody>
          <a:bodyPr/>
          <a:lstStyle/>
          <a:p>
            <a:pPr rtl="0"/>
            <a:fld id="{5641018C-6CAF-B84E-B92C-ECB119457FBA}" type="slidenum">
              <a:rPr/>
              <a:t>49</a:t>
            </a:fld>
            <a:endParaRPr/>
          </a:p>
        </p:txBody>
      </p:sp>
    </p:spTree>
    <p:extLst>
      <p:ext uri="{BB962C8B-B14F-4D97-AF65-F5344CB8AC3E}">
        <p14:creationId xmlns:p14="http://schemas.microsoft.com/office/powerpoint/2010/main" val="155217565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50</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2.5 – Guardar las configuraciones</a:t>
            </a:r>
          </a:p>
          <a:p>
            <a:pPr rtl="0">
              <a:lnSpc>
                <a:spcPct val="80000"/>
              </a:lnSpc>
              <a:buFontTx/>
              <a:buNone/>
            </a:pPr>
            <a:r>
              <a:rPr lang="es-419">
                <a:latin typeface="Arial" charset="0"/>
              </a:rPr>
              <a:t>2.5.1 – Archivos de configuración</a:t>
            </a:r>
          </a:p>
          <a:p>
            <a:endParaRPr lang="en-US" dirty="0"/>
          </a:p>
        </p:txBody>
      </p:sp>
    </p:spTree>
    <p:extLst>
      <p:ext uri="{BB962C8B-B14F-4D97-AF65-F5344CB8AC3E}">
        <p14:creationId xmlns:p14="http://schemas.microsoft.com/office/powerpoint/2010/main" val="12890589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51</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2.5 – Guardar las configuraciones</a:t>
            </a:r>
          </a:p>
          <a:p>
            <a:pPr rtl="0">
              <a:lnSpc>
                <a:spcPct val="80000"/>
              </a:lnSpc>
              <a:buFontTx/>
              <a:buNone/>
            </a:pPr>
            <a:r>
              <a:rPr lang="es-419">
                <a:latin typeface="Arial" charset="0"/>
              </a:rPr>
              <a:t>2.5.2 – Modificación de la configuración en ejecución</a:t>
            </a:r>
          </a:p>
          <a:p>
            <a:endParaRPr lang="en-US" dirty="0"/>
          </a:p>
        </p:txBody>
      </p:sp>
    </p:spTree>
    <p:extLst>
      <p:ext uri="{BB962C8B-B14F-4D97-AF65-F5344CB8AC3E}">
        <p14:creationId xmlns:p14="http://schemas.microsoft.com/office/powerpoint/2010/main" val="1243199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rtl="0"/>
              <a:t>7</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6874538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52</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2.5 – Guardar las configuraciones</a:t>
            </a:r>
          </a:p>
          <a:p>
            <a:pPr rtl="0">
              <a:lnSpc>
                <a:spcPct val="80000"/>
              </a:lnSpc>
              <a:buFontTx/>
              <a:buNone/>
            </a:pPr>
            <a:r>
              <a:rPr lang="es-419">
                <a:latin typeface="Arial" charset="0"/>
              </a:rPr>
              <a:t>2.5.3 – Video - Modificación de la configuración en ejecución</a:t>
            </a:r>
          </a:p>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p:txBody>
      </p:sp>
    </p:spTree>
    <p:extLst>
      <p:ext uri="{BB962C8B-B14F-4D97-AF65-F5344CB8AC3E}">
        <p14:creationId xmlns:p14="http://schemas.microsoft.com/office/powerpoint/2010/main" val="14371563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53</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2.5 – Guardar las configuraciones</a:t>
            </a:r>
          </a:p>
          <a:p>
            <a:pPr rtl="0">
              <a:lnSpc>
                <a:spcPct val="80000"/>
              </a:lnSpc>
              <a:buFontTx/>
              <a:buNone/>
            </a:pPr>
            <a:r>
              <a:rPr lang="es-419">
                <a:latin typeface="Arial" charset="0"/>
              </a:rPr>
              <a:t>2.5.4 – Captura de la configuración en un archivo de texto</a:t>
            </a:r>
          </a:p>
          <a:p>
            <a:endParaRPr lang="en-US" dirty="0"/>
          </a:p>
        </p:txBody>
      </p:sp>
    </p:spTree>
    <p:extLst>
      <p:ext uri="{BB962C8B-B14F-4D97-AF65-F5344CB8AC3E}">
        <p14:creationId xmlns:p14="http://schemas.microsoft.com/office/powerpoint/2010/main" val="313253743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54</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2.5 – Guardar las configuraciones</a:t>
            </a:r>
          </a:p>
          <a:p>
            <a:pPr rtl="0">
              <a:lnSpc>
                <a:spcPct val="80000"/>
              </a:lnSpc>
              <a:buFontTx/>
              <a:buNone/>
            </a:pPr>
            <a:r>
              <a:rPr lang="es-419">
                <a:latin typeface="Arial" charset="0"/>
              </a:rPr>
              <a:t>2.5.4 – Captura de la configuración en un archivo de texto</a:t>
            </a:r>
          </a:p>
          <a:p>
            <a:endParaRPr lang="en-US" dirty="0"/>
          </a:p>
        </p:txBody>
      </p:sp>
    </p:spTree>
    <p:extLst>
      <p:ext uri="{BB962C8B-B14F-4D97-AF65-F5344CB8AC3E}">
        <p14:creationId xmlns:p14="http://schemas.microsoft.com/office/powerpoint/2010/main" val="34513844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55</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2.5 – Guardar las configuraciones</a:t>
            </a:r>
          </a:p>
          <a:p>
            <a:pPr rtl="0">
              <a:lnSpc>
                <a:spcPct val="80000"/>
              </a:lnSpc>
              <a:buFontTx/>
              <a:buNone/>
            </a:pPr>
            <a:r>
              <a:rPr lang="es-419">
                <a:latin typeface="Arial" charset="0"/>
              </a:rPr>
              <a:t>2.5.5 – Packet Tracer: Configuración de los parámetros iniciales del switch</a:t>
            </a:r>
          </a:p>
        </p:txBody>
      </p:sp>
    </p:spTree>
    <p:extLst>
      <p:ext uri="{BB962C8B-B14F-4D97-AF65-F5344CB8AC3E}">
        <p14:creationId xmlns:p14="http://schemas.microsoft.com/office/powerpoint/2010/main" val="12073785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2.6 — Puertos y direcciones</a:t>
            </a:r>
          </a:p>
        </p:txBody>
      </p:sp>
      <p:sp>
        <p:nvSpPr>
          <p:cNvPr id="4" name="Slide Number Placeholder 3"/>
          <p:cNvSpPr>
            <a:spLocks noGrp="1"/>
          </p:cNvSpPr>
          <p:nvPr>
            <p:ph type="sldNum" sz="quarter" idx="10"/>
          </p:nvPr>
        </p:nvSpPr>
        <p:spPr/>
        <p:txBody>
          <a:bodyPr/>
          <a:lstStyle/>
          <a:p>
            <a:pPr rtl="0"/>
            <a:fld id="{5641018C-6CAF-B84E-B92C-ECB119457FBA}" type="slidenum">
              <a:rPr/>
              <a:t>56</a:t>
            </a:fld>
            <a:endParaRPr/>
          </a:p>
        </p:txBody>
      </p:sp>
    </p:spTree>
    <p:extLst>
      <p:ext uri="{BB962C8B-B14F-4D97-AF65-F5344CB8AC3E}">
        <p14:creationId xmlns:p14="http://schemas.microsoft.com/office/powerpoint/2010/main" val="176403250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57</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2.6 — Puertos y direcciones</a:t>
            </a:r>
          </a:p>
          <a:p>
            <a:pPr rtl="0">
              <a:lnSpc>
                <a:spcPct val="80000"/>
              </a:lnSpc>
              <a:buFontTx/>
              <a:buNone/>
            </a:pPr>
            <a:r>
              <a:rPr lang="es-419">
                <a:latin typeface="Arial" charset="0"/>
              </a:rPr>
              <a:t>2.6.1 — Direcciones IP</a:t>
            </a:r>
          </a:p>
          <a:p>
            <a:endParaRPr lang="en-US" dirty="0"/>
          </a:p>
        </p:txBody>
      </p:sp>
    </p:spTree>
    <p:extLst>
      <p:ext uri="{BB962C8B-B14F-4D97-AF65-F5344CB8AC3E}">
        <p14:creationId xmlns:p14="http://schemas.microsoft.com/office/powerpoint/2010/main" val="17990049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58</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2.6 — Puertos y direcciones</a:t>
            </a:r>
          </a:p>
          <a:p>
            <a:pPr rtl="0">
              <a:lnSpc>
                <a:spcPct val="80000"/>
              </a:lnSpc>
              <a:buFontTx/>
              <a:buNone/>
            </a:pPr>
            <a:r>
              <a:rPr lang="es-419">
                <a:latin typeface="Arial" charset="0"/>
              </a:rPr>
              <a:t>2.6.1 — Direcciones IP</a:t>
            </a:r>
          </a:p>
          <a:p>
            <a:endParaRPr lang="en-US" dirty="0"/>
          </a:p>
        </p:txBody>
      </p:sp>
    </p:spTree>
    <p:extLst>
      <p:ext uri="{BB962C8B-B14F-4D97-AF65-F5344CB8AC3E}">
        <p14:creationId xmlns:p14="http://schemas.microsoft.com/office/powerpoint/2010/main" val="387927360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59</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2.6 — Puertos y direcciones</a:t>
            </a:r>
          </a:p>
          <a:p>
            <a:pPr rtl="0">
              <a:lnSpc>
                <a:spcPct val="80000"/>
              </a:lnSpc>
              <a:buFontTx/>
              <a:buNone/>
            </a:pPr>
            <a:r>
              <a:rPr lang="es-419">
                <a:latin typeface="Arial" charset="0"/>
              </a:rPr>
              <a:t>2.6.2 – Interfaces y puertos</a:t>
            </a:r>
          </a:p>
          <a:p>
            <a:pPr rtl="0">
              <a:lnSpc>
                <a:spcPct val="80000"/>
              </a:lnSpc>
              <a:buFontTx/>
              <a:buNone/>
            </a:pPr>
            <a:r>
              <a:rPr lang="es-419">
                <a:latin typeface="Arial" charset="0"/>
              </a:rPr>
              <a:t>2.6.3 — Verifique su conocimiento - Puertos y direcciones</a:t>
            </a:r>
          </a:p>
          <a:p>
            <a:endParaRPr lang="en-US" dirty="0"/>
          </a:p>
        </p:txBody>
      </p:sp>
    </p:spTree>
    <p:extLst>
      <p:ext uri="{BB962C8B-B14F-4D97-AF65-F5344CB8AC3E}">
        <p14:creationId xmlns:p14="http://schemas.microsoft.com/office/powerpoint/2010/main" val="23964115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2.7 – Configuración de direcciones de IP</a:t>
            </a:r>
          </a:p>
        </p:txBody>
      </p:sp>
      <p:sp>
        <p:nvSpPr>
          <p:cNvPr id="4" name="Slide Number Placeholder 3"/>
          <p:cNvSpPr>
            <a:spLocks noGrp="1"/>
          </p:cNvSpPr>
          <p:nvPr>
            <p:ph type="sldNum" sz="quarter" idx="10"/>
          </p:nvPr>
        </p:nvSpPr>
        <p:spPr/>
        <p:txBody>
          <a:bodyPr/>
          <a:lstStyle/>
          <a:p>
            <a:pPr rtl="0"/>
            <a:fld id="{5641018C-6CAF-B84E-B92C-ECB119457FBA}" type="slidenum">
              <a:rPr/>
              <a:t>60</a:t>
            </a:fld>
            <a:endParaRPr/>
          </a:p>
        </p:txBody>
      </p:sp>
    </p:spTree>
    <p:extLst>
      <p:ext uri="{BB962C8B-B14F-4D97-AF65-F5344CB8AC3E}">
        <p14:creationId xmlns:p14="http://schemas.microsoft.com/office/powerpoint/2010/main" val="118663415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61</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2.7 – Configuración de direcciones de IP</a:t>
            </a:r>
          </a:p>
          <a:p>
            <a:pPr rtl="0">
              <a:lnSpc>
                <a:spcPct val="80000"/>
              </a:lnSpc>
              <a:buFontTx/>
              <a:buNone/>
            </a:pPr>
            <a:r>
              <a:rPr lang="es-419">
                <a:latin typeface="Arial" charset="0"/>
              </a:rPr>
              <a:t>2.7.1 – Configuración manual de direcciones IP para dispositivos finales</a:t>
            </a:r>
          </a:p>
          <a:p>
            <a:endParaRPr lang="en-US" dirty="0"/>
          </a:p>
        </p:txBody>
      </p:sp>
    </p:spTree>
    <p:extLst>
      <p:ext uri="{BB962C8B-B14F-4D97-AF65-F5344CB8AC3E}">
        <p14:creationId xmlns:p14="http://schemas.microsoft.com/office/powerpoint/2010/main" val="2506974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rtl="0"/>
              <a:t>8</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58792403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62</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2.7 – Configuración de direcciones de IP</a:t>
            </a:r>
          </a:p>
          <a:p>
            <a:pPr rtl="0">
              <a:lnSpc>
                <a:spcPct val="80000"/>
              </a:lnSpc>
              <a:buFontTx/>
              <a:buNone/>
            </a:pPr>
            <a:r>
              <a:rPr lang="es-419">
                <a:latin typeface="Arial" charset="0"/>
              </a:rPr>
              <a:t>2.7.2 – Configuración automática de direcciones IP para dispositivos finales</a:t>
            </a:r>
          </a:p>
          <a:p>
            <a:pPr rtl="0"/>
            <a:r>
              <a:rPr lang="es-419"/>
              <a:t>2.7.3 — Comprobador de sintaxis — Verificar la configuración IP de una PC Windows</a:t>
            </a:r>
          </a:p>
        </p:txBody>
      </p:sp>
    </p:spTree>
    <p:extLst>
      <p:ext uri="{BB962C8B-B14F-4D97-AF65-F5344CB8AC3E}">
        <p14:creationId xmlns:p14="http://schemas.microsoft.com/office/powerpoint/2010/main" val="273118475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63</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2.7 – Configuración de direcciones de IP</a:t>
            </a:r>
          </a:p>
          <a:p>
            <a:pPr rtl="0">
              <a:lnSpc>
                <a:spcPct val="80000"/>
              </a:lnSpc>
              <a:buFontTx/>
              <a:buNone/>
            </a:pPr>
            <a:r>
              <a:rPr lang="es-419">
                <a:latin typeface="Arial" charset="0"/>
              </a:rPr>
              <a:t>2.7.4 – Configuración de la interfaz virtual de switch</a:t>
            </a:r>
          </a:p>
          <a:p>
            <a:pPr rtl="0"/>
            <a:r>
              <a:rPr lang="es-419"/>
              <a:t>2.7.5 – Verificador de sintaxis: Configuración de una interfaz virtual de switch</a:t>
            </a:r>
          </a:p>
        </p:txBody>
      </p:sp>
    </p:spTree>
    <p:extLst>
      <p:ext uri="{BB962C8B-B14F-4D97-AF65-F5344CB8AC3E}">
        <p14:creationId xmlns:p14="http://schemas.microsoft.com/office/powerpoint/2010/main" val="30495989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64</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2.7 – Configuración de direcciones de IP</a:t>
            </a:r>
          </a:p>
          <a:p>
            <a:pPr rtl="0">
              <a:lnSpc>
                <a:spcPct val="80000"/>
              </a:lnSpc>
              <a:buFontTx/>
              <a:buNone/>
            </a:pPr>
            <a:r>
              <a:rPr lang="es-419">
                <a:latin typeface="Arial" charset="0"/>
              </a:rPr>
              <a:t>2.7.6 – Packet Tracer: Implementación de conectividad básica</a:t>
            </a:r>
          </a:p>
        </p:txBody>
      </p:sp>
    </p:spTree>
    <p:extLst>
      <p:ext uri="{BB962C8B-B14F-4D97-AF65-F5344CB8AC3E}">
        <p14:creationId xmlns:p14="http://schemas.microsoft.com/office/powerpoint/2010/main" val="285197310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2.8 – Verificar la conectividad</a:t>
            </a:r>
          </a:p>
        </p:txBody>
      </p:sp>
      <p:sp>
        <p:nvSpPr>
          <p:cNvPr id="4" name="Slide Number Placeholder 3"/>
          <p:cNvSpPr>
            <a:spLocks noGrp="1"/>
          </p:cNvSpPr>
          <p:nvPr>
            <p:ph type="sldNum" sz="quarter" idx="10"/>
          </p:nvPr>
        </p:nvSpPr>
        <p:spPr/>
        <p:txBody>
          <a:bodyPr/>
          <a:lstStyle/>
          <a:p>
            <a:pPr rtl="0"/>
            <a:fld id="{5641018C-6CAF-B84E-B92C-ECB119457FBA}" type="slidenum">
              <a:rPr>
                <a:solidFill>
                  <a:prstClr val="black"/>
                </a:solidFill>
              </a:rPr>
              <a:pPr rtl="0"/>
              <a:t>65</a:t>
            </a:fld>
            <a:endParaRPr>
              <a:solidFill>
                <a:prstClr val="black"/>
              </a:solidFill>
            </a:endParaRPr>
          </a:p>
        </p:txBody>
      </p:sp>
    </p:spTree>
    <p:extLst>
      <p:ext uri="{BB962C8B-B14F-4D97-AF65-F5344CB8AC3E}">
        <p14:creationId xmlns:p14="http://schemas.microsoft.com/office/powerpoint/2010/main" val="374676931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66</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2.8 – Verificar la conectividad</a:t>
            </a:r>
          </a:p>
          <a:p>
            <a:pPr rtl="0">
              <a:lnSpc>
                <a:spcPct val="80000"/>
              </a:lnSpc>
              <a:buFontTx/>
              <a:buNone/>
            </a:pPr>
            <a:r>
              <a:rPr lang="es-419">
                <a:latin typeface="Arial" charset="0"/>
              </a:rPr>
              <a:t>2.8.1 – Video - Probar la asignación de interfaz</a:t>
            </a:r>
          </a:p>
          <a:p>
            <a:pPr>
              <a:lnSpc>
                <a:spcPct val="80000"/>
              </a:lnSpc>
              <a:buFontTx/>
              <a:buNone/>
            </a:pPr>
            <a:endParaRPr lang="en-US" dirty="0"/>
          </a:p>
        </p:txBody>
      </p:sp>
    </p:spTree>
    <p:extLst>
      <p:ext uri="{BB962C8B-B14F-4D97-AF65-F5344CB8AC3E}">
        <p14:creationId xmlns:p14="http://schemas.microsoft.com/office/powerpoint/2010/main" val="383620814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67</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2.8 – Verificar la conectividad</a:t>
            </a:r>
          </a:p>
          <a:p>
            <a:pPr rtl="0">
              <a:lnSpc>
                <a:spcPct val="80000"/>
              </a:lnSpc>
              <a:buFontTx/>
              <a:buNone/>
            </a:pPr>
            <a:r>
              <a:rPr lang="es-419">
                <a:latin typeface="Arial" charset="0"/>
              </a:rPr>
              <a:t>2.8.2 – Video - Prueba de conectividad de extremo a extremo</a:t>
            </a:r>
          </a:p>
        </p:txBody>
      </p:sp>
    </p:spTree>
    <p:extLst>
      <p:ext uri="{BB962C8B-B14F-4D97-AF65-F5344CB8AC3E}">
        <p14:creationId xmlns:p14="http://schemas.microsoft.com/office/powerpoint/2010/main" val="15268416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2.9 – Módulo de Práctica y Prueba</a:t>
            </a:r>
          </a:p>
        </p:txBody>
      </p:sp>
      <p:sp>
        <p:nvSpPr>
          <p:cNvPr id="4" name="Slide Number Placeholder 3"/>
          <p:cNvSpPr>
            <a:spLocks noGrp="1"/>
          </p:cNvSpPr>
          <p:nvPr>
            <p:ph type="sldNum" sz="quarter" idx="10"/>
          </p:nvPr>
        </p:nvSpPr>
        <p:spPr/>
        <p:txBody>
          <a:bodyPr/>
          <a:lstStyle/>
          <a:p>
            <a:pPr rtl="0"/>
            <a:fld id="{5641018C-6CAF-B84E-B92C-ECB119457FBA}" type="slidenum">
              <a:rPr/>
              <a:t>68</a:t>
            </a:fld>
            <a:endParaRPr/>
          </a:p>
        </p:txBody>
      </p:sp>
    </p:spTree>
    <p:extLst>
      <p:ext uri="{BB962C8B-B14F-4D97-AF65-F5344CB8AC3E}">
        <p14:creationId xmlns:p14="http://schemas.microsoft.com/office/powerpoint/2010/main" val="221714368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69</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2.9 – Módulo de Práctica y Prueba</a:t>
            </a:r>
          </a:p>
          <a:p>
            <a:pPr rtl="0">
              <a:lnSpc>
                <a:spcPct val="80000"/>
              </a:lnSpc>
              <a:buFontTx/>
              <a:buNone/>
            </a:pPr>
            <a:r>
              <a:rPr lang="es-419">
                <a:latin typeface="Arial" charset="0"/>
              </a:rPr>
              <a:t>2.9.1 — Packet Tracer — Configuración básica del switch y del dispositivo final</a:t>
            </a:r>
          </a:p>
        </p:txBody>
      </p:sp>
    </p:spTree>
    <p:extLst>
      <p:ext uri="{BB962C8B-B14F-4D97-AF65-F5344CB8AC3E}">
        <p14:creationId xmlns:p14="http://schemas.microsoft.com/office/powerpoint/2010/main" val="365203947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882650">
              <a:defRPr sz="2400">
                <a:solidFill>
                  <a:schemeClr val="tx1"/>
                </a:solidFill>
                <a:latin typeface="Arial" charset="0"/>
              </a:defRPr>
            </a:lvl1pPr>
            <a:lvl2pPr marL="742950" indent="-285750" defTabSz="882650">
              <a:defRPr sz="2400">
                <a:solidFill>
                  <a:schemeClr val="tx1"/>
                </a:solidFill>
                <a:latin typeface="Arial" charset="0"/>
              </a:defRPr>
            </a:lvl2pPr>
            <a:lvl3pPr marL="1143000" indent="-228600" defTabSz="882650">
              <a:defRPr sz="2400">
                <a:solidFill>
                  <a:schemeClr val="tx1"/>
                </a:solidFill>
                <a:latin typeface="Arial" charset="0"/>
              </a:defRPr>
            </a:lvl3pPr>
            <a:lvl4pPr marL="1600200" indent="-228600" defTabSz="882650">
              <a:defRPr sz="2400">
                <a:solidFill>
                  <a:schemeClr val="tx1"/>
                </a:solidFill>
                <a:latin typeface="Arial" charset="0"/>
              </a:defRPr>
            </a:lvl4pPr>
            <a:lvl5pPr marL="2057400" indent="-228600" defTabSz="882650">
              <a:defRPr sz="2400">
                <a:solidFill>
                  <a:schemeClr val="tx1"/>
                </a:solidFill>
                <a:latin typeface="Arial" charset="0"/>
              </a:defRPr>
            </a:lvl5pPr>
            <a:lvl6pPr marL="2514600" indent="-228600" algn="ctr" defTabSz="882650" eaLnBrk="0" fontAlgn="base" hangingPunct="0">
              <a:lnSpc>
                <a:spcPct val="90000"/>
              </a:lnSpc>
              <a:spcBef>
                <a:spcPct val="0"/>
              </a:spcBef>
              <a:spcAft>
                <a:spcPct val="0"/>
              </a:spcAft>
              <a:defRPr sz="2400">
                <a:solidFill>
                  <a:schemeClr val="tx1"/>
                </a:solidFill>
                <a:latin typeface="Arial" charset="0"/>
              </a:defRPr>
            </a:lvl6pPr>
            <a:lvl7pPr marL="2971800" indent="-228600" algn="ctr" defTabSz="882650" eaLnBrk="0" fontAlgn="base" hangingPunct="0">
              <a:lnSpc>
                <a:spcPct val="90000"/>
              </a:lnSpc>
              <a:spcBef>
                <a:spcPct val="0"/>
              </a:spcBef>
              <a:spcAft>
                <a:spcPct val="0"/>
              </a:spcAft>
              <a:defRPr sz="2400">
                <a:solidFill>
                  <a:schemeClr val="tx1"/>
                </a:solidFill>
                <a:latin typeface="Arial" charset="0"/>
              </a:defRPr>
            </a:lvl7pPr>
            <a:lvl8pPr marL="3429000" indent="-228600" algn="ctr" defTabSz="882650" eaLnBrk="0" fontAlgn="base" hangingPunct="0">
              <a:lnSpc>
                <a:spcPct val="90000"/>
              </a:lnSpc>
              <a:spcBef>
                <a:spcPct val="0"/>
              </a:spcBef>
              <a:spcAft>
                <a:spcPct val="0"/>
              </a:spcAft>
              <a:defRPr sz="2400">
                <a:solidFill>
                  <a:schemeClr val="tx1"/>
                </a:solidFill>
                <a:latin typeface="Arial" charset="0"/>
              </a:defRPr>
            </a:lvl8pPr>
            <a:lvl9pPr marL="3886200" indent="-228600" algn="ctr" defTabSz="882650" eaLnBrk="0" fontAlgn="base" hangingPunct="0">
              <a:lnSpc>
                <a:spcPct val="90000"/>
              </a:lnSpc>
              <a:spcBef>
                <a:spcPct val="0"/>
              </a:spcBef>
              <a:spcAft>
                <a:spcPct val="0"/>
              </a:spcAft>
              <a:defRPr sz="2400">
                <a:solidFill>
                  <a:schemeClr val="tx1"/>
                </a:solidFill>
                <a:latin typeface="Arial" charset="0"/>
              </a:defRPr>
            </a:lvl9pPr>
          </a:lstStyle>
          <a:p>
            <a:pPr rtl="0"/>
            <a:fld id="{04267211-205D-47E8-9F29-7E4C01D43DC3}" type="slidenum">
              <a:rPr sz="800"/>
              <a:pPr rtl="0"/>
              <a:t>70</a:t>
            </a:fld>
            <a:endParaRPr sz="800"/>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2.9 – Módulo de Práctica y Prueba</a:t>
            </a:r>
          </a:p>
          <a:p>
            <a:pPr rtl="0">
              <a:lnSpc>
                <a:spcPct val="80000"/>
              </a:lnSpc>
              <a:buFontTx/>
              <a:buNone/>
            </a:pPr>
            <a:r>
              <a:rPr lang="es-419">
                <a:latin typeface="Arial" charset="0"/>
              </a:rPr>
              <a:t>2.9.2 – PTPM y Laboratorio – Configuración básica del Switch y dispositivos finales</a:t>
            </a:r>
          </a:p>
        </p:txBody>
      </p:sp>
    </p:spTree>
    <p:extLst>
      <p:ext uri="{BB962C8B-B14F-4D97-AF65-F5344CB8AC3E}">
        <p14:creationId xmlns:p14="http://schemas.microsoft.com/office/powerpoint/2010/main" val="168164330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3997A419-355F-A04A-96E0-21643AF8E9FF}" type="slidenum">
              <a:rPr sz="800">
                <a:solidFill>
                  <a:prstClr val="black"/>
                </a:solidFill>
              </a:rPr>
              <a:pPr rtl="0"/>
              <a:t>71</a:t>
            </a:fld>
            <a:endParaRPr sz="800">
              <a:solidFill>
                <a:prstClr val="black"/>
              </a:solidFill>
            </a:endParaRPr>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rtl="0">
              <a:lnSpc>
                <a:spcPct val="80000"/>
              </a:lnSpc>
              <a:buFontTx/>
              <a:buNone/>
            </a:pPr>
            <a:r>
              <a:rPr lang="es-419" sz="1200" kern="1200">
                <a:solidFill>
                  <a:schemeClr val="tx1"/>
                </a:solidFill>
                <a:latin typeface="Arial" charset="0"/>
                <a:ea typeface="ＭＳ Ｐゴシック" charset="0"/>
                <a:cs typeface="ＭＳ Ｐゴシック" charset="0"/>
              </a:rPr>
              <a:t>2: Configuración básica del Switch y dispositivo final</a:t>
            </a:r>
          </a:p>
          <a:p>
            <a:pPr rtl="0">
              <a:lnSpc>
                <a:spcPct val="80000"/>
              </a:lnSpc>
              <a:buFontTx/>
              <a:buNone/>
            </a:pPr>
            <a:r>
              <a:rPr lang="es-419" sz="1200" kern="1200">
                <a:solidFill>
                  <a:schemeClr val="tx1"/>
                </a:solidFill>
                <a:latin typeface="Arial" charset="0"/>
                <a:ea typeface="ＭＳ Ｐゴシック" charset="0"/>
                <a:cs typeface="ＭＳ Ｐゴシック" charset="0"/>
              </a:rPr>
              <a:t>2.9 – Módulo de Práctica y Prueba</a:t>
            </a:r>
          </a:p>
          <a:p>
            <a:pPr rtl="0">
              <a:lnSpc>
                <a:spcPct val="80000"/>
              </a:lnSpc>
              <a:buFontTx/>
              <a:buNone/>
            </a:pPr>
            <a:r>
              <a:rPr lang="es-419">
                <a:latin typeface="Arial" charset="0"/>
              </a:rPr>
              <a:t>2.9.3 – ¿Qué aprendió en este módulo?</a:t>
            </a:r>
          </a:p>
          <a:p>
            <a:pPr rtl="0">
              <a:lnSpc>
                <a:spcPct val="80000"/>
              </a:lnSpc>
              <a:buFontTx/>
              <a:buNone/>
            </a:pPr>
            <a:r>
              <a:rPr lang="es-419">
                <a:latin typeface="Arial" charset="0"/>
              </a:rPr>
              <a:t>2.9.4 — Prueba del módulo - Configuración básica del switch y el dispositivo final</a:t>
            </a:r>
          </a:p>
        </p:txBody>
      </p:sp>
    </p:spTree>
    <p:extLst>
      <p:ext uri="{BB962C8B-B14F-4D97-AF65-F5344CB8AC3E}">
        <p14:creationId xmlns:p14="http://schemas.microsoft.com/office/powerpoint/2010/main" val="14768241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0A313ED8-785B-4D16-9B17-4143385249B9}" type="slidenum">
              <a:rPr sz="800" b="0"/>
              <a:pPr algn="r" rtl="0"/>
              <a:t>9</a:t>
            </a:fld>
            <a:endParaRPr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89640664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pPr rtl="0"/>
            <a:fld id="{6C92755B-29FD-8743-9094-C0E3A734D22E}" type="slidenum">
              <a:rPr sz="800">
                <a:solidFill>
                  <a:prstClr val="black"/>
                </a:solidFill>
              </a:rPr>
              <a:pPr rtl="0"/>
              <a:t>72</a:t>
            </a:fld>
            <a:endParaRPr sz="800">
              <a:solidFill>
                <a:prstClr val="black"/>
              </a:solidFill>
            </a:endParaRPr>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80000"/>
              </a:lnSpc>
              <a:spcBef>
                <a:spcPts val="0"/>
              </a:spcBef>
              <a:spcAft>
                <a:spcPts val="0"/>
              </a:spcAft>
              <a:buClrTx/>
              <a:buSzTx/>
              <a:buFontTx/>
              <a:buNone/>
              <a:tabLst/>
              <a:defRPr/>
            </a:pPr>
            <a:r>
              <a:rPr lang="es-419" sz="1200" kern="1200">
                <a:solidFill>
                  <a:schemeClr val="tx1"/>
                </a:solidFill>
                <a:latin typeface="Arial" charset="0"/>
                <a:ea typeface="ＭＳ Ｐゴシック" charset="0"/>
                <a:cs typeface="ＭＳ Ｐゴシック" charset="0"/>
              </a:rPr>
              <a:t>2: Configuración básica del Switch y dispositivo final</a:t>
            </a:r>
          </a:p>
          <a:p>
            <a:pPr marL="0" marR="0" lvl="0" indent="0" algn="l" defTabSz="457200" rtl="0" eaLnBrk="1" fontAlgn="auto" latinLnBrk="0" hangingPunct="1">
              <a:lnSpc>
                <a:spcPct val="80000"/>
              </a:lnSpc>
              <a:spcBef>
                <a:spcPts val="0"/>
              </a:spcBef>
              <a:spcAft>
                <a:spcPts val="0"/>
              </a:spcAft>
              <a:buClrTx/>
              <a:buSzTx/>
              <a:buFontTx/>
              <a:buNone/>
              <a:tabLst/>
              <a:defRPr/>
            </a:pPr>
            <a:r>
              <a:rPr lang="es-419"/>
              <a:t>Nuevos términos y comandos</a:t>
            </a:r>
          </a:p>
        </p:txBody>
      </p:sp>
    </p:spTree>
    <p:extLst>
      <p:ext uri="{BB962C8B-B14F-4D97-AF65-F5344CB8AC3E}">
        <p14:creationId xmlns:p14="http://schemas.microsoft.com/office/powerpoint/2010/main" val="224674291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rtl="0"/>
            <a:fld id="{5641018C-6CAF-B84E-B92C-ECB119457FBA}" type="slidenum">
              <a:rPr/>
              <a:t>73</a:t>
            </a:fld>
            <a:endParaRPr/>
          </a:p>
        </p:txBody>
      </p:sp>
    </p:spTree>
    <p:extLst>
      <p:ext uri="{BB962C8B-B14F-4D97-AF65-F5344CB8AC3E}">
        <p14:creationId xmlns:p14="http://schemas.microsoft.com/office/powerpoint/2010/main" val="1591394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rtl="0"/>
              <a:t>10</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9001040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rtl="0"/>
            <a:fld id="{7391C207-9349-46D5-9D89-8ADDA5014D1F}" type="slidenum">
              <a:rPr sz="800" b="0"/>
              <a:pPr algn="r" rtl="0"/>
              <a:t>11</a:t>
            </a:fld>
            <a:endParaRPr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42865347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3_Title Slide-animated gradient">
    <p:bg>
      <p:bgPr>
        <a:solidFill>
          <a:schemeClr val="accent5"/>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2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086725553"/>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1_Closing Slide">
    <p:bg>
      <p:bgPr>
        <a:solidFill>
          <a:schemeClr val="accent5"/>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1"/>
            <a:ext cx="9143999" cy="5165874"/>
          </a:xfrm>
          <a:prstGeom prst="rect">
            <a:avLst/>
          </a:prstGeom>
        </p:spPr>
      </p:pic>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198843304"/>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accent5"/>
        </a:solidFill>
        <a:effectLst/>
      </p:bgPr>
    </p:bg>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4"/>
          <p:cNvGrpSpPr>
            <a:grpSpLocks noChangeAspect="1"/>
          </p:cNvGrpSpPr>
          <p:nvPr userDrawn="1"/>
        </p:nvGrpSpPr>
        <p:grpSpPr bwMode="auto">
          <a:xfrm>
            <a:off x="3746294" y="2129856"/>
            <a:ext cx="1617944" cy="860542"/>
            <a:chOff x="310" y="249"/>
            <a:chExt cx="502" cy="267"/>
          </a:xfrm>
          <a:solidFill>
            <a:schemeClr val="accent5"/>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47974899"/>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3_Closing Slide">
    <p:bg>
      <p:bgPr>
        <a:solidFill>
          <a:schemeClr val="accent5"/>
        </a:solidFill>
        <a:effectLst/>
      </p:bgPr>
    </p:bg>
    <p:spTree>
      <p:nvGrpSpPr>
        <p:cNvPr id="1" name=""/>
        <p:cNvGrpSpPr/>
        <p:nvPr/>
      </p:nvGrpSpPr>
      <p:grpSpPr>
        <a:xfrm>
          <a:off x="0" y="0"/>
          <a:ext cx="0" cy="0"/>
          <a:chOff x="0" y="0"/>
          <a:chExt cx="0" cy="0"/>
        </a:xfrm>
      </p:grpSpPr>
      <p:grpSp>
        <p:nvGrpSpPr>
          <p:cNvPr id="4" name="Group 4"/>
          <p:cNvGrpSpPr>
            <a:grpSpLocks noChangeAspect="1"/>
          </p:cNvGrpSpPr>
          <p:nvPr userDrawn="1"/>
        </p:nvGrpSpPr>
        <p:grpSpPr bwMode="auto">
          <a:xfrm>
            <a:off x="3746294" y="2129856"/>
            <a:ext cx="1617944" cy="860542"/>
            <a:chOff x="310" y="249"/>
            <a:chExt cx="502" cy="267"/>
          </a:xfrm>
          <a:solidFill>
            <a:schemeClr val="accent1">
              <a:lumMod val="75000"/>
            </a:schemeClr>
          </a:solidFill>
        </p:grpSpPr>
        <p:sp>
          <p:nvSpPr>
            <p:cNvPr id="5"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5154496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Slide Number Placeholder 6"/>
          <p:cNvSpPr>
            <a:spLocks noGrp="1"/>
          </p:cNvSpPr>
          <p:nvPr>
            <p:ph type="sldNum" sz="quarter" idx="4"/>
          </p:nvPr>
        </p:nvSpPr>
        <p:spPr>
          <a:xfrm>
            <a:off x="8473441" y="4954263"/>
            <a:ext cx="676910" cy="189238"/>
          </a:xfrm>
          <a:prstGeom prst="rect">
            <a:avLst/>
          </a:prstGeom>
        </p:spPr>
        <p:txBody>
          <a:bodyPr vert="horz" lIns="91440" tIns="45720" rIns="91440" bIns="45720" rtlCol="0" anchor="ctr"/>
          <a:lstStyle>
            <a:lvl1pPr algn="r">
              <a:defRPr sz="525">
                <a:solidFill>
                  <a:schemeClr val="tx2"/>
                </a:solidFill>
              </a:defRPr>
            </a:lvl1pPr>
          </a:lstStyle>
          <a:p>
            <a:pPr defTabSz="385763">
              <a:defRPr/>
            </a:pPr>
            <a:fld id="{2F5CCB13-0A32-4557-88E9-079F0C330695}" type="slidenum">
              <a:rPr lang="en-US" kern="0" smtClean="0">
                <a:solidFill>
                  <a:srgbClr val="595959"/>
                </a:solidFill>
              </a:rPr>
              <a:pPr defTabSz="385763">
                <a:defRPr/>
              </a:pPr>
              <a:t>‹#›</a:t>
            </a:fld>
            <a:endParaRPr lang="en-US" kern="0" dirty="0">
              <a:solidFill>
                <a:srgbClr val="595959"/>
              </a:solidFill>
            </a:endParaRPr>
          </a:p>
        </p:txBody>
      </p:sp>
      <p:sp>
        <p:nvSpPr>
          <p:cNvPr id="5" name="Rectangle 3"/>
          <p:cNvSpPr>
            <a:spLocks noGrp="1" noChangeArrowheads="1"/>
          </p:cNvSpPr>
          <p:nvPr>
            <p:ph idx="1"/>
          </p:nvPr>
        </p:nvSpPr>
        <p:spPr bwMode="auto">
          <a:xfrm>
            <a:off x="144065" y="798944"/>
            <a:ext cx="8853286" cy="4155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nSpc>
                <a:spcPct val="100000"/>
              </a:lnSpc>
              <a:spcBef>
                <a:spcPts val="600"/>
              </a:spcBef>
              <a:spcAft>
                <a:spcPts val="600"/>
              </a:spcAft>
              <a:buFont typeface="Wingdings" panose="05000000000000000000" pitchFamily="2" charset="2"/>
              <a:buChar char="§"/>
              <a:defRPr>
                <a:solidFill>
                  <a:srgbClr val="000000"/>
                </a:solidFill>
              </a:defRPr>
            </a:lvl1pPr>
            <a:lvl2pPr>
              <a:lnSpc>
                <a:spcPct val="100000"/>
              </a:lnSpc>
              <a:spcBef>
                <a:spcPts val="300"/>
              </a:spcBef>
              <a:spcAft>
                <a:spcPts val="300"/>
              </a:spcAft>
              <a:defRPr>
                <a:solidFill>
                  <a:srgbClr val="000000"/>
                </a:solidFill>
              </a:defRPr>
            </a:lvl2pPr>
            <a:lvl3pPr>
              <a:lnSpc>
                <a:spcPct val="100000"/>
              </a:lnSpc>
              <a:spcBef>
                <a:spcPts val="300"/>
              </a:spcBef>
              <a:spcAft>
                <a:spcPts val="300"/>
              </a:spcAft>
              <a:defRPr>
                <a:solidFill>
                  <a:srgbClr val="000000"/>
                </a:solidFill>
              </a:defRPr>
            </a:lvl3pPr>
            <a:lvl4pPr>
              <a:lnSpc>
                <a:spcPct val="100000"/>
              </a:lnSpc>
              <a:spcBef>
                <a:spcPts val="300"/>
              </a:spcBef>
              <a:spcAft>
                <a:spcPts val="300"/>
              </a:spcAft>
              <a:defRPr>
                <a:solidFill>
                  <a:srgbClr val="000000"/>
                </a:solidFill>
              </a:defRPr>
            </a:lvl4pPr>
          </a:lstStyle>
          <a:p>
            <a:pPr lvl="0"/>
            <a:r>
              <a:rPr lang="en-US">
                <a:sym typeface="Arial" pitchFamily="34" charset="0"/>
              </a:rPr>
              <a:t>Click to edit Master text styles</a:t>
            </a:r>
          </a:p>
          <a:p>
            <a:pPr lvl="1"/>
            <a:r>
              <a:rPr lang="en-US">
                <a:sym typeface="Arial" pitchFamily="34" charset="0"/>
              </a:rPr>
              <a:t>Second level</a:t>
            </a:r>
          </a:p>
          <a:p>
            <a:pPr lvl="2"/>
            <a:r>
              <a:rPr lang="en-US">
                <a:sym typeface="Arial" pitchFamily="34" charset="0"/>
              </a:rPr>
              <a:t>Third level</a:t>
            </a:r>
          </a:p>
          <a:p>
            <a:pPr lvl="3"/>
            <a:r>
              <a:rPr lang="en-US">
                <a:sym typeface="Arial" pitchFamily="34" charset="0"/>
              </a:rPr>
              <a:t>Fourth level</a:t>
            </a:r>
          </a:p>
        </p:txBody>
      </p:sp>
      <p:sp>
        <p:nvSpPr>
          <p:cNvPr id="6" name="Rectangle 2"/>
          <p:cNvSpPr>
            <a:spLocks noGrp="1" noChangeArrowheads="1"/>
          </p:cNvSpPr>
          <p:nvPr>
            <p:ph type="title"/>
          </p:nvPr>
        </p:nvSpPr>
        <p:spPr bwMode="auto">
          <a:xfrm>
            <a:off x="1" y="41393"/>
            <a:ext cx="9144000"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nSpc>
                <a:spcPct val="100000"/>
              </a:lnSpc>
              <a:defRPr sz="2400"/>
            </a:lvl1pPr>
          </a:lstStyle>
          <a:p>
            <a:pPr lvl="0"/>
            <a:r>
              <a:rPr lang="en-US">
                <a:sym typeface="Arial" pitchFamily="34" charset="0"/>
              </a:rPr>
              <a:t>Click to edit Master title style</a:t>
            </a:r>
            <a:endParaRPr lang="en-US" dirty="0">
              <a:sym typeface="Arial" pitchFamily="34" charset="0"/>
            </a:endParaRPr>
          </a:p>
        </p:txBody>
      </p:sp>
    </p:spTree>
    <p:extLst>
      <p:ext uri="{BB962C8B-B14F-4D97-AF65-F5344CB8AC3E}">
        <p14:creationId xmlns:p14="http://schemas.microsoft.com/office/powerpoint/2010/main" val="225799662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99250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5_Title Slide-animated gradient">
    <p:bg>
      <p:bgPr>
        <a:solidFill>
          <a:schemeClr val="accent5"/>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1"/>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1"/>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rgbClr val="004C69"/>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accent1"/>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chemeClr val="accent1"/>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3653042546"/>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6_Title Slide-animated gradient">
    <p:bg>
      <p:bgPr>
        <a:solidFill>
          <a:schemeClr val="accent5"/>
        </a:solidFill>
        <a:effectLst/>
      </p:bgPr>
    </p:bg>
    <p:spTree>
      <p:nvGrpSpPr>
        <p:cNvPr id="1" name=""/>
        <p:cNvGrpSpPr/>
        <p:nvPr/>
      </p:nvGrpSpPr>
      <p:grpSpPr>
        <a:xfrm>
          <a:off x="0" y="0"/>
          <a:ext cx="0" cy="0"/>
          <a:chOff x="0" y="0"/>
          <a:chExt cx="0" cy="0"/>
        </a:xfrm>
      </p:grpSpPr>
      <p:sp>
        <p:nvSpPr>
          <p:cNvPr id="2" name="Rectangle 1"/>
          <p:cNvSpPr/>
          <p:nvPr userDrawn="1"/>
        </p:nvSpPr>
        <p:spPr>
          <a:xfrm>
            <a:off x="0" y="0"/>
            <a:ext cx="9144000" cy="51435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Subtitle 2"/>
          <p:cNvSpPr>
            <a:spLocks noGrp="1"/>
          </p:cNvSpPr>
          <p:nvPr>
            <p:ph type="subTitle" idx="1"/>
          </p:nvPr>
        </p:nvSpPr>
        <p:spPr>
          <a:xfrm>
            <a:off x="469496" y="3809526"/>
            <a:ext cx="4319105" cy="288131"/>
          </a:xfrm>
          <a:prstGeom prst="rect">
            <a:avLst/>
          </a:prstGeom>
        </p:spPr>
        <p:txBody>
          <a:bodyPr lIns="91420" tIns="45710" rIns="91420" bIns="45710" anchor="b" anchorCtr="0">
            <a:noAutofit/>
          </a:bodyPr>
          <a:lstStyle>
            <a:lvl1pPr marL="0" indent="0" algn="l">
              <a:buNone/>
              <a:defRPr sz="1200" b="0" i="0">
                <a:solidFill>
                  <a:schemeClr val="accent5"/>
                </a:solidFill>
                <a:latin typeface="+mn-lt"/>
                <a:cs typeface="CiscoSans"/>
              </a:defRPr>
            </a:lvl1pPr>
            <a:lvl2pPr marL="342856" indent="0" algn="ctr">
              <a:buNone/>
              <a:defRPr>
                <a:solidFill>
                  <a:schemeClr val="tx1">
                    <a:tint val="75000"/>
                  </a:schemeClr>
                </a:solidFill>
              </a:defRPr>
            </a:lvl2pPr>
            <a:lvl3pPr marL="685720" indent="0" algn="ctr">
              <a:buNone/>
              <a:defRPr>
                <a:solidFill>
                  <a:schemeClr val="tx1">
                    <a:tint val="75000"/>
                  </a:schemeClr>
                </a:solidFill>
              </a:defRPr>
            </a:lvl3pPr>
            <a:lvl4pPr marL="1028579" indent="0" algn="ctr">
              <a:buNone/>
              <a:defRPr>
                <a:solidFill>
                  <a:schemeClr val="tx1">
                    <a:tint val="75000"/>
                  </a:schemeClr>
                </a:solidFill>
              </a:defRPr>
            </a:lvl4pPr>
            <a:lvl5pPr marL="1371441" indent="0" algn="ctr">
              <a:buNone/>
              <a:defRPr>
                <a:solidFill>
                  <a:schemeClr val="tx1">
                    <a:tint val="75000"/>
                  </a:schemeClr>
                </a:solidFill>
              </a:defRPr>
            </a:lvl5pPr>
            <a:lvl6pPr marL="1714297" indent="0" algn="ctr">
              <a:buNone/>
              <a:defRPr>
                <a:solidFill>
                  <a:schemeClr val="tx1">
                    <a:tint val="75000"/>
                  </a:schemeClr>
                </a:solidFill>
              </a:defRPr>
            </a:lvl6pPr>
            <a:lvl7pPr marL="2057161" indent="0" algn="ctr">
              <a:buNone/>
              <a:defRPr>
                <a:solidFill>
                  <a:schemeClr val="tx1">
                    <a:tint val="75000"/>
                  </a:schemeClr>
                </a:solidFill>
              </a:defRPr>
            </a:lvl7pPr>
            <a:lvl8pPr marL="2400020" indent="0" algn="ctr">
              <a:buNone/>
              <a:defRPr>
                <a:solidFill>
                  <a:schemeClr val="tx1">
                    <a:tint val="75000"/>
                  </a:schemeClr>
                </a:solidFill>
              </a:defRPr>
            </a:lvl8pPr>
            <a:lvl9pPr marL="2742882"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469496" y="4049523"/>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sp>
        <p:nvSpPr>
          <p:cNvPr id="18" name="Text Placeholder 40"/>
          <p:cNvSpPr>
            <a:spLocks noGrp="1"/>
          </p:cNvSpPr>
          <p:nvPr>
            <p:ph type="body" sz="quarter" idx="12"/>
          </p:nvPr>
        </p:nvSpPr>
        <p:spPr>
          <a:xfrm>
            <a:off x="469496" y="4289520"/>
            <a:ext cx="4319105" cy="288131"/>
          </a:xfrm>
          <a:prstGeom prst="rect">
            <a:avLst/>
          </a:prstGeom>
        </p:spPr>
        <p:txBody>
          <a:bodyPr lIns="91420" tIns="45710" rIns="91420" bIns="45710"/>
          <a:lstStyle>
            <a:lvl1pPr marL="0" indent="0" algn="l">
              <a:buFontTx/>
              <a:buNone/>
              <a:defRPr lang="en-US" sz="1200" b="0" i="0" kern="1200" dirty="0" smtClean="0">
                <a:solidFill>
                  <a:schemeClr val="accent5"/>
                </a:solidFill>
                <a:latin typeface="+mn-lt"/>
                <a:ea typeface="+mn-ea"/>
                <a:cs typeface="CiscoSans ExtraLight" pitchFamily="34" charset="0"/>
              </a:defRPr>
            </a:lvl1pPr>
            <a:lvl2pPr>
              <a:buFontTx/>
              <a:buNone/>
              <a:defRPr lang="en-US" sz="1500" kern="1200" dirty="0" smtClean="0">
                <a:solidFill>
                  <a:schemeClr val="bg1"/>
                </a:solidFill>
                <a:latin typeface="+mj-lt"/>
                <a:ea typeface="+mn-ea"/>
                <a:cs typeface="+mn-cs"/>
              </a:defRPr>
            </a:lvl2pPr>
            <a:lvl3pPr>
              <a:buFontTx/>
              <a:buNone/>
              <a:defRPr lang="en-US" sz="1500" kern="1200" dirty="0" smtClean="0">
                <a:solidFill>
                  <a:schemeClr val="bg1"/>
                </a:solidFill>
                <a:latin typeface="+mj-lt"/>
                <a:ea typeface="+mn-ea"/>
                <a:cs typeface="+mn-cs"/>
              </a:defRPr>
            </a:lvl3pPr>
            <a:lvl4pPr>
              <a:buFontTx/>
              <a:buNone/>
              <a:defRPr lang="en-US" sz="1500" kern="1200" dirty="0" smtClean="0">
                <a:solidFill>
                  <a:schemeClr val="bg1"/>
                </a:solidFill>
                <a:latin typeface="+mj-lt"/>
                <a:ea typeface="+mn-ea"/>
                <a:cs typeface="+mn-cs"/>
              </a:defRPr>
            </a:lvl4pPr>
            <a:lvl5pPr>
              <a:buFontTx/>
              <a:buNone/>
              <a:defRPr lang="en-US" sz="1500" kern="1200" dirty="0" smtClean="0">
                <a:solidFill>
                  <a:schemeClr val="bg1"/>
                </a:solidFill>
                <a:latin typeface="+mj-lt"/>
                <a:ea typeface="+mn-ea"/>
                <a:cs typeface="+mn-cs"/>
              </a:defRPr>
            </a:lvl5pPr>
          </a:lstStyle>
          <a:p>
            <a:pPr lvl="0"/>
            <a:r>
              <a:rPr lang="en-US"/>
              <a:t>Click to edit Master text styles</a:t>
            </a:r>
          </a:p>
        </p:txBody>
      </p:sp>
      <p:grpSp>
        <p:nvGrpSpPr>
          <p:cNvPr id="6" name="Group 4"/>
          <p:cNvGrpSpPr>
            <a:grpSpLocks noChangeAspect="1"/>
          </p:cNvGrpSpPr>
          <p:nvPr userDrawn="1"/>
        </p:nvGrpSpPr>
        <p:grpSpPr bwMode="auto">
          <a:xfrm>
            <a:off x="492125" y="395288"/>
            <a:ext cx="796924" cy="423863"/>
            <a:chOff x="310" y="249"/>
            <a:chExt cx="502" cy="267"/>
          </a:xfrm>
          <a:solidFill>
            <a:schemeClr val="accent5"/>
          </a:solidFill>
        </p:grpSpPr>
        <p:sp>
          <p:nvSpPr>
            <p:cNvPr id="9"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9" name="Text Placeholder 2"/>
          <p:cNvSpPr>
            <a:spLocks noGrp="1"/>
          </p:cNvSpPr>
          <p:nvPr>
            <p:ph type="body" sz="quarter" idx="13"/>
          </p:nvPr>
        </p:nvSpPr>
        <p:spPr>
          <a:xfrm>
            <a:off x="463292" y="2872236"/>
            <a:ext cx="5925246" cy="299001"/>
          </a:xfrm>
          <a:prstGeom prst="rect">
            <a:avLst/>
          </a:prstGeom>
        </p:spPr>
        <p:txBody>
          <a:bodyPr lIns="91420" tIns="45710" rIns="91420" bIns="45710"/>
          <a:lstStyle>
            <a:lvl1pPr marL="0" indent="0">
              <a:buFont typeface="Arial" panose="020B0604020202020204" pitchFamily="34" charset="0"/>
              <a:buNone/>
              <a:defRPr sz="2000" baseline="0">
                <a:solidFill>
                  <a:schemeClr val="bg2"/>
                </a:solidFill>
                <a:latin typeface="+mj-lt"/>
              </a:defRPr>
            </a:lvl1pPr>
            <a:lvl2pPr marL="304781" indent="0">
              <a:buNone/>
              <a:defRPr/>
            </a:lvl2pPr>
            <a:lvl3pPr marL="427401" indent="0">
              <a:buNone/>
              <a:defRPr/>
            </a:lvl3pPr>
            <a:lvl4pPr marL="516694" indent="0">
              <a:buNone/>
              <a:defRPr/>
            </a:lvl4pPr>
            <a:lvl5pPr marL="601221" indent="0">
              <a:buNone/>
              <a:defRPr/>
            </a:lvl5pPr>
          </a:lstStyle>
          <a:p>
            <a:pPr lvl="0"/>
            <a:r>
              <a:rPr lang="en-US"/>
              <a:t>Click to edit Master text styles</a:t>
            </a:r>
          </a:p>
        </p:txBody>
      </p:sp>
      <p:sp>
        <p:nvSpPr>
          <p:cNvPr id="30" name="Title 1"/>
          <p:cNvSpPr>
            <a:spLocks noGrp="1"/>
          </p:cNvSpPr>
          <p:nvPr>
            <p:ph type="ctrTitle"/>
          </p:nvPr>
        </p:nvSpPr>
        <p:spPr>
          <a:xfrm>
            <a:off x="425765" y="2300750"/>
            <a:ext cx="5955513" cy="644730"/>
          </a:xfrm>
          <a:prstGeom prst="rect">
            <a:avLst/>
          </a:prstGeom>
        </p:spPr>
        <p:txBody>
          <a:bodyPr anchor="b"/>
          <a:lstStyle>
            <a:lvl1pPr marL="0" indent="0" algn="l">
              <a:lnSpc>
                <a:spcPct val="90000"/>
              </a:lnSpc>
              <a:buFont typeface="Arial" panose="020B0604020202020204" pitchFamily="34" charset="0"/>
              <a:buNone/>
              <a:defRPr sz="3600" b="0" i="0" spc="0" baseline="0">
                <a:solidFill>
                  <a:srgbClr val="38C6F4"/>
                </a:solidFill>
                <a:latin typeface="+mj-lt"/>
                <a:cs typeface="CiscoSans Thin"/>
              </a:defRPr>
            </a:lvl1pPr>
          </a:lstStyle>
          <a:p>
            <a:r>
              <a:rPr lang="en-US"/>
              <a:t>Click to edit Master title style</a:t>
            </a:r>
            <a:endParaRPr lang="en-US" dirty="0"/>
          </a:p>
        </p:txBody>
      </p:sp>
    </p:spTree>
    <p:extLst>
      <p:ext uri="{BB962C8B-B14F-4D97-AF65-F5344CB8AC3E}">
        <p14:creationId xmlns:p14="http://schemas.microsoft.com/office/powerpoint/2010/main" val="1974617842"/>
      </p:ext>
    </p:extLst>
  </p:cSld>
  <p:clrMapOvr>
    <a:masterClrMapping/>
  </p:clrMapOvr>
  <p:transition spd="slow">
    <p:wipe/>
  </p:transition>
  <p:extLst>
    <p:ext uri="{DCECCB84-F9BA-43D5-87BE-67443E8EF086}">
      <p15:sldGuideLst xmlns:p15="http://schemas.microsoft.com/office/powerpoint/2012/main">
        <p15:guide id="1" orient="horz" pos="228" userDrawn="1">
          <p15:clr>
            <a:srgbClr val="FBAE40"/>
          </p15:clr>
        </p15:guide>
        <p15:guide id="2" pos="360" userDrawn="1">
          <p15:clr>
            <a:srgbClr val="FBAE40"/>
          </p15:clr>
        </p15:guide>
        <p15:guide id="3" orient="horz" pos="518" userDrawn="1">
          <p15:clr>
            <a:srgbClr val="FBAE40"/>
          </p15:clr>
        </p15:guide>
        <p15:guide id="4" pos="812" userDrawn="1">
          <p15:clr>
            <a:srgbClr val="FBAE40"/>
          </p15:clr>
        </p15:guide>
        <p15:guide id="5" pos="3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3_Segue">
    <p:bg>
      <p:bgPr>
        <a:solidFill>
          <a:schemeClr val="bg1"/>
        </a:solidFill>
        <a:effectLst/>
      </p:bgPr>
    </p:bg>
    <p:spTree>
      <p:nvGrpSpPr>
        <p:cNvPr id="1" name=""/>
        <p:cNvGrpSpPr/>
        <p:nvPr/>
      </p:nvGrpSpPr>
      <p:grpSpPr>
        <a:xfrm>
          <a:off x="0" y="0"/>
          <a:ext cx="0" cy="0"/>
          <a:chOff x="0" y="0"/>
          <a:chExt cx="0" cy="0"/>
        </a:xfrm>
      </p:grpSpPr>
      <p:sp>
        <p:nvSpPr>
          <p:cNvPr id="7" name="Rectangle 6"/>
          <p:cNvSpPr/>
          <p:nvPr userDrawn="1"/>
        </p:nvSpPr>
        <p:spPr>
          <a:xfrm>
            <a:off x="0" y="0"/>
            <a:ext cx="9144000" cy="5143499"/>
          </a:xfrm>
          <a:prstGeom prst="rect">
            <a:avLst/>
          </a:prstGeom>
          <a:solidFill>
            <a:srgbClr val="00394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p:cNvSpPr>
            <a:spLocks noGrp="1"/>
          </p:cNvSpPr>
          <p:nvPr>
            <p:ph type="ctrTitle"/>
          </p:nvPr>
        </p:nvSpPr>
        <p:spPr>
          <a:xfrm>
            <a:off x="416425" y="915409"/>
            <a:ext cx="7598042" cy="2569946"/>
          </a:xfrm>
          <a:prstGeom prst="rect">
            <a:avLst/>
          </a:prstGeom>
        </p:spPr>
        <p:txBody>
          <a:bodyPr anchor="b">
            <a:noAutofit/>
          </a:bodyPr>
          <a:lstStyle>
            <a:lvl1pPr marL="0" indent="0" algn="l">
              <a:lnSpc>
                <a:spcPct val="90000"/>
              </a:lnSpc>
              <a:buFont typeface="Arial" panose="020B0604020202020204" pitchFamily="34" charset="0"/>
              <a:buNone/>
              <a:defRPr sz="4600" b="0" i="0" spc="0" baseline="0">
                <a:solidFill>
                  <a:schemeClr val="accent5"/>
                </a:solidFill>
                <a:latin typeface="+mj-lt"/>
                <a:cs typeface="CiscoSans Thin"/>
              </a:defRPr>
            </a:lvl1pPr>
          </a:lstStyle>
          <a:p>
            <a:r>
              <a:rPr lang="en-US"/>
              <a:t>Click to edit Master title style</a:t>
            </a:r>
            <a:endParaRPr lang="en-US" dirty="0"/>
          </a:p>
        </p:txBody>
      </p:sp>
      <p:sp>
        <p:nvSpPr>
          <p:cNvPr id="8" name="Rectangle 7"/>
          <p:cNvSpPr>
            <a:spLocks noChangeArrowheads="1"/>
          </p:cNvSpPr>
          <p:nvPr userDrawn="1"/>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5">
                    <a:lumMod val="50000"/>
                  </a:schemeClr>
                </a:solidFill>
                <a:latin typeface="+mn-lt"/>
                <a:ea typeface="+mn-ea"/>
                <a:cs typeface="CiscoSans Thin"/>
              </a:rPr>
              <a:pPr algn="r" defTabSz="610744" fontAlgn="auto">
                <a:spcBef>
                  <a:spcPts val="0"/>
                </a:spcBef>
                <a:spcAft>
                  <a:spcPts val="0"/>
                </a:spcAft>
                <a:defRPr/>
              </a:pPr>
              <a:t>‹#›</a:t>
            </a:fld>
            <a:endParaRPr sz="600">
              <a:solidFill>
                <a:schemeClr val="accent5">
                  <a:lumMod val="50000"/>
                </a:schemeClr>
              </a:solidFill>
              <a:latin typeface="+mn-lt"/>
              <a:ea typeface="+mn-ea"/>
              <a:cs typeface="CiscoSans Thin"/>
            </a:endParaRPr>
          </a:p>
        </p:txBody>
      </p:sp>
      <p:sp>
        <p:nvSpPr>
          <p:cNvPr id="9" name="Rectangle 4"/>
          <p:cNvSpPr>
            <a:spLocks noChangeArrowheads="1"/>
          </p:cNvSpPr>
          <p:nvPr userDrawn="1"/>
        </p:nvSpPr>
        <p:spPr bwMode="ltGray">
          <a:xfrm>
            <a:off x="5867508" y="4741653"/>
            <a:ext cx="2658018" cy="154518"/>
          </a:xfrm>
          <a:prstGeom prst="rect">
            <a:avLst/>
          </a:prstGeom>
          <a:noFill/>
          <a:ln w="9525">
            <a:noFill/>
            <a:miter lim="800000"/>
            <a:headEnd/>
            <a:tailEnd/>
          </a:ln>
          <a:effectLst/>
        </p:spPr>
        <p:txBody>
          <a:bodyPr lIns="61586" tIns="30792" rIns="61586" bIns="30792" anchor="b">
            <a:spAutoFit/>
          </a:bodyPr>
          <a:lstStyle/>
          <a:p>
            <a:pPr defTabSz="610744" rtl="0" fontAlgn="auto">
              <a:spcBef>
                <a:spcPts val="0"/>
              </a:spcBef>
              <a:spcAft>
                <a:spcPts val="0"/>
              </a:spcAft>
              <a:defRPr/>
            </a:pPr>
            <a:r>
              <a:rPr lang="es-419" sz="600">
                <a:solidFill>
                  <a:schemeClr val="accent5">
                    <a:lumMod val="50000"/>
                  </a:schemeClr>
                </a:solidFill>
                <a:latin typeface="+mn-lt"/>
                <a:ea typeface="+mn-ea"/>
                <a:cs typeface="CiscoSans Thin"/>
              </a:rPr>
              <a:t>© 2016 Cisco y/o sus filiales. Todos los derechos reservados.   Información confidencial de Cisco</a:t>
            </a:r>
          </a:p>
        </p:txBody>
      </p:sp>
      <p:grpSp>
        <p:nvGrpSpPr>
          <p:cNvPr id="11" name="Group 4"/>
          <p:cNvGrpSpPr>
            <a:grpSpLocks noChangeAspect="1"/>
          </p:cNvGrpSpPr>
          <p:nvPr userDrawn="1"/>
        </p:nvGrpSpPr>
        <p:grpSpPr bwMode="auto">
          <a:xfrm>
            <a:off x="508039" y="4715197"/>
            <a:ext cx="340257" cy="180974"/>
            <a:chOff x="310" y="249"/>
            <a:chExt cx="502" cy="267"/>
          </a:xfrm>
          <a:solidFill>
            <a:srgbClr val="086D8E"/>
          </a:solidFill>
        </p:grpSpPr>
        <p:sp>
          <p:nvSpPr>
            <p:cNvPr id="12"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1890854121"/>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474662" y="1347788"/>
            <a:ext cx="8280057" cy="3073946"/>
          </a:xfrm>
          <a:prstGeom prst="rect">
            <a:avLst/>
          </a:prstGeom>
        </p:spPr>
        <p:txBody>
          <a:bodyPr lIns="91420" tIns="45710" rIns="91420" bIns="45710">
            <a:noAutofit/>
          </a:bodyPr>
          <a:lstStyle>
            <a:lvl1pPr marL="285690" marR="0" indent="-285690" algn="ctr" defTabSz="457105" rtl="0" eaLnBrk="1" fontAlgn="auto" latinLnBrk="0" hangingPunct="1">
              <a:lnSpc>
                <a:spcPct val="100000"/>
              </a:lnSpc>
              <a:spcBef>
                <a:spcPct val="20000"/>
              </a:spcBef>
              <a:spcAft>
                <a:spcPts val="0"/>
              </a:spcAft>
              <a:buClrTx/>
              <a:buSzTx/>
              <a:buFont typeface="Arial"/>
              <a:buNone/>
              <a:tabLst/>
              <a:defRPr sz="2000" b="0" i="0" baseline="0">
                <a:solidFill>
                  <a:schemeClr val="bg1"/>
                </a:solidFill>
                <a:latin typeface="+mn-lt"/>
                <a:cs typeface="CiscoSans ExtraLight"/>
              </a:defRPr>
            </a:lvl1pPr>
          </a:lstStyle>
          <a:p>
            <a:pPr lvl="0"/>
            <a:r>
              <a:rPr lang="en-US"/>
              <a:t>Click to edit Master text styles</a:t>
            </a:r>
          </a:p>
        </p:txBody>
      </p:sp>
      <p:sp>
        <p:nvSpPr>
          <p:cNvPr id="4" name="Title Placeholder 5"/>
          <p:cNvSpPr>
            <a:spLocks noGrp="1"/>
          </p:cNvSpPr>
          <p:nvPr>
            <p:ph type="title"/>
          </p:nvPr>
        </p:nvSpPr>
        <p:spPr bwMode="auto">
          <a:xfrm>
            <a:off x="437766"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rgbClr val="004C69"/>
                </a:solidFill>
              </a:defRPr>
            </a:lvl1pPr>
          </a:lstStyle>
          <a:p>
            <a:pPr lvl="0"/>
            <a:r>
              <a:rPr lang="en-US"/>
              <a:t>Click to edit Master title style</a:t>
            </a:r>
            <a:endParaRPr lang="en-GB" dirty="0"/>
          </a:p>
        </p:txBody>
      </p:sp>
    </p:spTree>
    <p:extLst>
      <p:ext uri="{BB962C8B-B14F-4D97-AF65-F5344CB8AC3E}">
        <p14:creationId xmlns:p14="http://schemas.microsoft.com/office/powerpoint/2010/main" val="5429679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15="http://schemas.microsoft.com/office/drawing/2012/chart" xmlns:c="http://schemas.openxmlformats.org/drawingml/2006/chart">
      <p:transition xmlns:p14="http://schemas.microsoft.com/office/powerpoint/2010/mai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2912136"/>
      </p:ext>
    </p:extLst>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0" y="2552550"/>
            <a:ext cx="698624" cy="698624"/>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FFFFFF"/>
              </a:solidFill>
              <a:cs typeface="Arial"/>
            </a:endParaRPr>
          </a:p>
        </p:txBody>
      </p:sp>
      <p:sp>
        <p:nvSpPr>
          <p:cNvPr id="15" name="Oval 14"/>
          <p:cNvSpPr/>
          <p:nvPr/>
        </p:nvSpPr>
        <p:spPr>
          <a:xfrm>
            <a:off x="575610" y="1426607"/>
            <a:ext cx="698624" cy="698624"/>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bg1"/>
              </a:solidFill>
              <a:cs typeface="Arial"/>
            </a:endParaRPr>
          </a:p>
        </p:txBody>
      </p:sp>
      <p:sp>
        <p:nvSpPr>
          <p:cNvPr id="22" name="Oval 21"/>
          <p:cNvSpPr/>
          <p:nvPr/>
        </p:nvSpPr>
        <p:spPr>
          <a:xfrm>
            <a:off x="575610" y="3653093"/>
            <a:ext cx="698624" cy="698624"/>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solidFill>
                <a:srgbClr val="049FD9"/>
              </a:solidFill>
              <a:cs typeface="Arial"/>
            </a:endParaRPr>
          </a:p>
        </p:txBody>
      </p:sp>
      <p:sp>
        <p:nvSpPr>
          <p:cNvPr id="24" name="Text Placeholder 17"/>
          <p:cNvSpPr>
            <a:spLocks noGrp="1"/>
          </p:cNvSpPr>
          <p:nvPr>
            <p:ph type="body" sz="quarter" idx="13"/>
          </p:nvPr>
        </p:nvSpPr>
        <p:spPr>
          <a:xfrm>
            <a:off x="1365250" y="1432522"/>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365250" y="25577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365250" y="3653093"/>
            <a:ext cx="5473700" cy="693381"/>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8" name="Text Placeholder 17"/>
          <p:cNvSpPr>
            <a:spLocks noGrp="1"/>
          </p:cNvSpPr>
          <p:nvPr>
            <p:ph type="body" sz="quarter" idx="17" hasCustomPrompt="1"/>
          </p:nvPr>
        </p:nvSpPr>
        <p:spPr>
          <a:xfrm>
            <a:off x="575610" y="2552550"/>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1" y="3651140"/>
            <a:ext cx="698624" cy="693381"/>
          </a:xfrm>
          <a:prstGeom prst="rect">
            <a:avLst/>
          </a:prstGeom>
          <a:ln>
            <a:noFill/>
          </a:ln>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Text Placeholder 17"/>
          <p:cNvSpPr>
            <a:spLocks noGrp="1"/>
          </p:cNvSpPr>
          <p:nvPr>
            <p:ph type="body" sz="quarter" idx="19" hasCustomPrompt="1"/>
          </p:nvPr>
        </p:nvSpPr>
        <p:spPr>
          <a:xfrm>
            <a:off x="575610" y="1427248"/>
            <a:ext cx="698624" cy="693381"/>
          </a:xfrm>
          <a:prstGeom prst="rect">
            <a:avLst/>
          </a:prstGeom>
        </p:spPr>
        <p:txBody>
          <a:bodyPr lIns="91420" tIns="45710" rIns="91420" bIns="45710" anchor="ctr" anchorCtr="0">
            <a:noAutofit/>
          </a:bodyPr>
          <a:lstStyle>
            <a:lvl1pPr marL="0" indent="0" algn="ctr">
              <a:buNone/>
              <a:defRPr sz="4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Tree>
    <p:extLst>
      <p:ext uri="{BB962C8B-B14F-4D97-AF65-F5344CB8AC3E}">
        <p14:creationId xmlns:p14="http://schemas.microsoft.com/office/powerpoint/2010/main" val="3053872667"/>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12" name="Oval 1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5" name="Oval 14"/>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2" name="Oval 21"/>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24" name="Text Placeholder 17"/>
          <p:cNvSpPr>
            <a:spLocks noGrp="1"/>
          </p:cNvSpPr>
          <p:nvPr>
            <p:ph type="body" sz="quarter" idx="13"/>
          </p:nvPr>
        </p:nvSpPr>
        <p:spPr>
          <a:xfrm>
            <a:off x="1172384" y="1334842"/>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5" name="Text Placeholder 17"/>
          <p:cNvSpPr>
            <a:spLocks noGrp="1"/>
          </p:cNvSpPr>
          <p:nvPr>
            <p:ph type="body" sz="quarter" idx="14"/>
          </p:nvPr>
        </p:nvSpPr>
        <p:spPr>
          <a:xfrm>
            <a:off x="1172385" y="198456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6" name="Text Placeholder 17"/>
          <p:cNvSpPr>
            <a:spLocks noGrp="1"/>
          </p:cNvSpPr>
          <p:nvPr>
            <p:ph type="body" sz="quarter" idx="15"/>
          </p:nvPr>
        </p:nvSpPr>
        <p:spPr>
          <a:xfrm>
            <a:off x="1172385" y="262744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27"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28"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29"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13" name="Oval 12"/>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4" name="Text Placeholder 17"/>
          <p:cNvSpPr>
            <a:spLocks noGrp="1"/>
          </p:cNvSpPr>
          <p:nvPr>
            <p:ph type="body" sz="quarter" idx="19"/>
          </p:nvPr>
        </p:nvSpPr>
        <p:spPr>
          <a:xfrm>
            <a:off x="1172386" y="3274581"/>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6"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17" name="Oval 16"/>
          <p:cNvSpPr/>
          <p:nvPr/>
        </p:nvSpPr>
        <p:spPr>
          <a:xfrm>
            <a:off x="575613" y="3921716"/>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4000" dirty="0">
              <a:ln>
                <a:solidFill>
                  <a:schemeClr val="bg2"/>
                </a:solidFill>
              </a:ln>
              <a:solidFill>
                <a:schemeClr val="accent5"/>
              </a:solidFill>
              <a:cs typeface="Arial"/>
            </a:endParaRPr>
          </a:p>
        </p:txBody>
      </p:sp>
      <p:sp>
        <p:nvSpPr>
          <p:cNvPr id="18" name="Text Placeholder 17"/>
          <p:cNvSpPr>
            <a:spLocks noGrp="1"/>
          </p:cNvSpPr>
          <p:nvPr>
            <p:ph type="body" sz="quarter" idx="21"/>
          </p:nvPr>
        </p:nvSpPr>
        <p:spPr>
          <a:xfrm>
            <a:off x="1172387" y="3921716"/>
            <a:ext cx="5678748" cy="461327"/>
          </a:xfrm>
          <a:prstGeom prst="rect">
            <a:avLst/>
          </a:prstGeom>
        </p:spPr>
        <p:txBody>
          <a:bodyPr lIns="91420" tIns="45710" rIns="91420" bIns="45710" anchor="ctr" anchorCtr="0">
            <a:noAutofit/>
          </a:bodyPr>
          <a:lstStyle>
            <a:lvl1pPr marL="0" indent="0" algn="l">
              <a:buNone/>
              <a:defRPr sz="2000" b="0" i="0" baseline="0">
                <a:solidFill>
                  <a:schemeClr val="accent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19" name="Text Placeholder 17"/>
          <p:cNvSpPr>
            <a:spLocks noGrp="1"/>
          </p:cNvSpPr>
          <p:nvPr>
            <p:ph type="body" sz="quarter" idx="22" hasCustomPrompt="1"/>
          </p:nvPr>
        </p:nvSpPr>
        <p:spPr>
          <a:xfrm>
            <a:off x="575614" y="3919763"/>
            <a:ext cx="464815" cy="461327"/>
          </a:xfrm>
          <a:prstGeom prst="rect">
            <a:avLst/>
          </a:prstGeom>
          <a:ln>
            <a:noFill/>
          </a:ln>
        </p:spPr>
        <p:txBody>
          <a:bodyPr lIns="91420" tIns="45710" rIns="91420" bIns="45710" anchor="ctr" anchorCtr="0">
            <a:noAutofit/>
          </a:bodyPr>
          <a:lstStyle>
            <a:lvl1pPr marL="0" indent="0" algn="ctr">
              <a:buNone/>
              <a:defRPr sz="20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Tree>
    <p:extLst>
      <p:ext uri="{BB962C8B-B14F-4D97-AF65-F5344CB8AC3E}">
        <p14:creationId xmlns:p14="http://schemas.microsoft.com/office/powerpoint/2010/main" val="296212501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4C69"/>
                </a:solidFill>
              </a:defRPr>
            </a:lvl1pPr>
          </a:lstStyle>
          <a:p>
            <a:r>
              <a:rPr lang="en-US"/>
              <a:t>Click to edit Master title style</a:t>
            </a:r>
            <a:endParaRPr lang="en-US" dirty="0"/>
          </a:p>
        </p:txBody>
      </p:sp>
      <p:sp>
        <p:nvSpPr>
          <p:cNvPr id="42" name="Oval 41"/>
          <p:cNvSpPr/>
          <p:nvPr/>
        </p:nvSpPr>
        <p:spPr>
          <a:xfrm>
            <a:off x="575611" y="1979318"/>
            <a:ext cx="464815" cy="464815"/>
          </a:xfrm>
          <a:prstGeom prst="ellipse">
            <a:avLst/>
          </a:prstGeom>
          <a:solidFill>
            <a:srgbClr val="38C6F4"/>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3" name="Oval 42"/>
          <p:cNvSpPr/>
          <p:nvPr/>
        </p:nvSpPr>
        <p:spPr>
          <a:xfrm>
            <a:off x="575610" y="1328927"/>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rgbClr val="FFFFFF"/>
              </a:solidFill>
              <a:cs typeface="Arial"/>
            </a:endParaRPr>
          </a:p>
        </p:txBody>
      </p:sp>
      <p:sp>
        <p:nvSpPr>
          <p:cNvPr id="44" name="Oval 43"/>
          <p:cNvSpPr/>
          <p:nvPr/>
        </p:nvSpPr>
        <p:spPr>
          <a:xfrm>
            <a:off x="575611" y="2627446"/>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45" name="Text Placeholder 17"/>
          <p:cNvSpPr>
            <a:spLocks noGrp="1"/>
          </p:cNvSpPr>
          <p:nvPr>
            <p:ph type="body" sz="quarter" idx="13"/>
          </p:nvPr>
        </p:nvSpPr>
        <p:spPr>
          <a:xfrm>
            <a:off x="1172384" y="133484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6" name="Text Placeholder 17"/>
          <p:cNvSpPr>
            <a:spLocks noGrp="1"/>
          </p:cNvSpPr>
          <p:nvPr>
            <p:ph type="body" sz="quarter" idx="14"/>
          </p:nvPr>
        </p:nvSpPr>
        <p:spPr>
          <a:xfrm>
            <a:off x="1172385" y="198456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7" name="Text Placeholder 17"/>
          <p:cNvSpPr>
            <a:spLocks noGrp="1"/>
          </p:cNvSpPr>
          <p:nvPr>
            <p:ph type="body" sz="quarter" idx="15"/>
          </p:nvPr>
        </p:nvSpPr>
        <p:spPr>
          <a:xfrm>
            <a:off x="1172385" y="262744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48" name="Text Placeholder 17"/>
          <p:cNvSpPr>
            <a:spLocks noGrp="1"/>
          </p:cNvSpPr>
          <p:nvPr>
            <p:ph type="body" sz="quarter" idx="16" hasCustomPrompt="1"/>
          </p:nvPr>
        </p:nvSpPr>
        <p:spPr>
          <a:xfrm>
            <a:off x="575611" y="1327521"/>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p>
        </p:txBody>
      </p:sp>
      <p:sp>
        <p:nvSpPr>
          <p:cNvPr id="49" name="Text Placeholder 17"/>
          <p:cNvSpPr>
            <a:spLocks noGrp="1"/>
          </p:cNvSpPr>
          <p:nvPr>
            <p:ph type="body" sz="quarter" idx="17" hasCustomPrompt="1"/>
          </p:nvPr>
        </p:nvSpPr>
        <p:spPr>
          <a:xfrm>
            <a:off x="575611" y="197931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p>
        </p:txBody>
      </p:sp>
      <p:sp>
        <p:nvSpPr>
          <p:cNvPr id="50" name="Text Placeholder 17"/>
          <p:cNvSpPr>
            <a:spLocks noGrp="1"/>
          </p:cNvSpPr>
          <p:nvPr>
            <p:ph type="body" sz="quarter" idx="18" hasCustomPrompt="1"/>
          </p:nvPr>
        </p:nvSpPr>
        <p:spPr>
          <a:xfrm>
            <a:off x="575612" y="262549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p>
        </p:txBody>
      </p:sp>
      <p:sp>
        <p:nvSpPr>
          <p:cNvPr id="51" name="Oval 50"/>
          <p:cNvSpPr/>
          <p:nvPr/>
        </p:nvSpPr>
        <p:spPr>
          <a:xfrm>
            <a:off x="575612" y="3274581"/>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2" name="Text Placeholder 17"/>
          <p:cNvSpPr>
            <a:spLocks noGrp="1"/>
          </p:cNvSpPr>
          <p:nvPr>
            <p:ph type="body" sz="quarter" idx="19"/>
          </p:nvPr>
        </p:nvSpPr>
        <p:spPr>
          <a:xfrm>
            <a:off x="1172386" y="3274581"/>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3" name="Text Placeholder 17"/>
          <p:cNvSpPr>
            <a:spLocks noGrp="1"/>
          </p:cNvSpPr>
          <p:nvPr>
            <p:ph type="body" sz="quarter" idx="20" hasCustomPrompt="1"/>
          </p:nvPr>
        </p:nvSpPr>
        <p:spPr>
          <a:xfrm>
            <a:off x="575613" y="3272628"/>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p>
        </p:txBody>
      </p:sp>
      <p:sp>
        <p:nvSpPr>
          <p:cNvPr id="54" name="Oval 53"/>
          <p:cNvSpPr/>
          <p:nvPr/>
        </p:nvSpPr>
        <p:spPr>
          <a:xfrm>
            <a:off x="575613" y="3921716"/>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5" name="Text Placeholder 17"/>
          <p:cNvSpPr>
            <a:spLocks noGrp="1"/>
          </p:cNvSpPr>
          <p:nvPr>
            <p:ph type="body" sz="quarter" idx="21"/>
          </p:nvPr>
        </p:nvSpPr>
        <p:spPr>
          <a:xfrm>
            <a:off x="1172387" y="3921716"/>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56" name="Text Placeholder 17"/>
          <p:cNvSpPr>
            <a:spLocks noGrp="1"/>
          </p:cNvSpPr>
          <p:nvPr>
            <p:ph type="body" sz="quarter" idx="22" hasCustomPrompt="1"/>
          </p:nvPr>
        </p:nvSpPr>
        <p:spPr>
          <a:xfrm>
            <a:off x="575614" y="3919763"/>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p>
        </p:txBody>
      </p:sp>
      <p:sp>
        <p:nvSpPr>
          <p:cNvPr id="57" name="Oval 56"/>
          <p:cNvSpPr/>
          <p:nvPr/>
        </p:nvSpPr>
        <p:spPr>
          <a:xfrm>
            <a:off x="4414576" y="1983084"/>
            <a:ext cx="464815" cy="464815"/>
          </a:xfrm>
          <a:prstGeom prst="ellipse">
            <a:avLst/>
          </a:prstGeom>
          <a:solidFill>
            <a:schemeClr val="accent6"/>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8" name="Oval 57"/>
          <p:cNvSpPr/>
          <p:nvPr/>
        </p:nvSpPr>
        <p:spPr>
          <a:xfrm>
            <a:off x="4414575" y="1332693"/>
            <a:ext cx="464815" cy="464815"/>
          </a:xfrm>
          <a:prstGeom prst="ellipse">
            <a:avLst/>
          </a:prstGeom>
          <a:solidFill>
            <a:srgbClr val="00394F"/>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59" name="Oval 58"/>
          <p:cNvSpPr/>
          <p:nvPr/>
        </p:nvSpPr>
        <p:spPr>
          <a:xfrm>
            <a:off x="4414576" y="2631212"/>
            <a:ext cx="464815" cy="464815"/>
          </a:xfrm>
          <a:prstGeom prst="ellipse">
            <a:avLst/>
          </a:prstGeom>
          <a:solidFill>
            <a:schemeClr val="accent5"/>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0" name="Text Placeholder 17"/>
          <p:cNvSpPr>
            <a:spLocks noGrp="1"/>
          </p:cNvSpPr>
          <p:nvPr>
            <p:ph type="body" sz="quarter" idx="23"/>
          </p:nvPr>
        </p:nvSpPr>
        <p:spPr>
          <a:xfrm>
            <a:off x="5011349" y="1338608"/>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1" name="Text Placeholder 17"/>
          <p:cNvSpPr>
            <a:spLocks noGrp="1"/>
          </p:cNvSpPr>
          <p:nvPr>
            <p:ph type="body" sz="quarter" idx="24"/>
          </p:nvPr>
        </p:nvSpPr>
        <p:spPr>
          <a:xfrm>
            <a:off x="5011350" y="198832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2" name="Text Placeholder 17"/>
          <p:cNvSpPr>
            <a:spLocks noGrp="1"/>
          </p:cNvSpPr>
          <p:nvPr>
            <p:ph type="body" sz="quarter" idx="25"/>
          </p:nvPr>
        </p:nvSpPr>
        <p:spPr>
          <a:xfrm>
            <a:off x="5011350" y="263121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3" name="Text Placeholder 17"/>
          <p:cNvSpPr>
            <a:spLocks noGrp="1"/>
          </p:cNvSpPr>
          <p:nvPr>
            <p:ph type="body" sz="quarter" idx="26" hasCustomPrompt="1"/>
          </p:nvPr>
        </p:nvSpPr>
        <p:spPr>
          <a:xfrm>
            <a:off x="4414576" y="1331287"/>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p>
        </p:txBody>
      </p:sp>
      <p:sp>
        <p:nvSpPr>
          <p:cNvPr id="64" name="Text Placeholder 17"/>
          <p:cNvSpPr>
            <a:spLocks noGrp="1"/>
          </p:cNvSpPr>
          <p:nvPr>
            <p:ph type="body" sz="quarter" idx="27" hasCustomPrompt="1"/>
          </p:nvPr>
        </p:nvSpPr>
        <p:spPr>
          <a:xfrm>
            <a:off x="4414576" y="198308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p>
        </p:txBody>
      </p:sp>
      <p:sp>
        <p:nvSpPr>
          <p:cNvPr id="65" name="Text Placeholder 17"/>
          <p:cNvSpPr>
            <a:spLocks noGrp="1"/>
          </p:cNvSpPr>
          <p:nvPr>
            <p:ph type="body" sz="quarter" idx="28" hasCustomPrompt="1"/>
          </p:nvPr>
        </p:nvSpPr>
        <p:spPr>
          <a:xfrm>
            <a:off x="4414577" y="262925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p>
        </p:txBody>
      </p:sp>
      <p:sp>
        <p:nvSpPr>
          <p:cNvPr id="66" name="Oval 65"/>
          <p:cNvSpPr/>
          <p:nvPr/>
        </p:nvSpPr>
        <p:spPr>
          <a:xfrm>
            <a:off x="4414577" y="3278347"/>
            <a:ext cx="464815" cy="464815"/>
          </a:xfrm>
          <a:prstGeom prst="ellipse">
            <a:avLst/>
          </a:prstGeom>
          <a:solidFill>
            <a:schemeClr val="bg2"/>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67" name="Text Placeholder 17"/>
          <p:cNvSpPr>
            <a:spLocks noGrp="1"/>
          </p:cNvSpPr>
          <p:nvPr>
            <p:ph type="body" sz="quarter" idx="29"/>
          </p:nvPr>
        </p:nvSpPr>
        <p:spPr>
          <a:xfrm>
            <a:off x="5011351" y="3278347"/>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68" name="Text Placeholder 17"/>
          <p:cNvSpPr>
            <a:spLocks noGrp="1"/>
          </p:cNvSpPr>
          <p:nvPr>
            <p:ph type="body" sz="quarter" idx="30" hasCustomPrompt="1"/>
          </p:nvPr>
        </p:nvSpPr>
        <p:spPr>
          <a:xfrm>
            <a:off x="4414578" y="3276394"/>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p>
        </p:txBody>
      </p:sp>
      <p:sp>
        <p:nvSpPr>
          <p:cNvPr id="69" name="Oval 68"/>
          <p:cNvSpPr/>
          <p:nvPr/>
        </p:nvSpPr>
        <p:spPr>
          <a:xfrm>
            <a:off x="4414578" y="3925482"/>
            <a:ext cx="464815" cy="464815"/>
          </a:xfrm>
          <a:prstGeom prst="ellipse">
            <a:avLst/>
          </a:prstGeom>
          <a:solidFill>
            <a:schemeClr val="accent1">
              <a:lumMod val="75000"/>
            </a:schemeClr>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bIns="91440" rtlCol="0" anchor="ctr" anchorCtr="0"/>
          <a:lstStyle/>
          <a:p>
            <a:pPr algn="ctr"/>
            <a:endParaRPr lang="en-US" sz="1800" dirty="0">
              <a:ln>
                <a:solidFill>
                  <a:schemeClr val="bg2"/>
                </a:solidFill>
              </a:ln>
              <a:solidFill>
                <a:schemeClr val="bg2"/>
              </a:solidFill>
              <a:cs typeface="Arial"/>
            </a:endParaRPr>
          </a:p>
        </p:txBody>
      </p:sp>
      <p:sp>
        <p:nvSpPr>
          <p:cNvPr id="70" name="Text Placeholder 17"/>
          <p:cNvSpPr>
            <a:spLocks noGrp="1"/>
          </p:cNvSpPr>
          <p:nvPr>
            <p:ph type="body" sz="quarter" idx="31"/>
          </p:nvPr>
        </p:nvSpPr>
        <p:spPr>
          <a:xfrm>
            <a:off x="5011352" y="3925482"/>
            <a:ext cx="2175886" cy="461327"/>
          </a:xfrm>
          <a:prstGeom prst="rect">
            <a:avLst/>
          </a:prstGeom>
        </p:spPr>
        <p:txBody>
          <a:bodyPr lIns="91420" tIns="45710" rIns="91420" bIns="45710" anchor="ctr" anchorCtr="0">
            <a:noAutofit/>
          </a:bodyPr>
          <a:lstStyle>
            <a:lvl1pPr marL="0" indent="0" algn="l">
              <a:buNone/>
              <a:defRPr sz="1800" b="0" i="0" baseline="0">
                <a:solidFill>
                  <a:srgbClr val="004C6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p>
        </p:txBody>
      </p:sp>
      <p:sp>
        <p:nvSpPr>
          <p:cNvPr id="71" name="Text Placeholder 17"/>
          <p:cNvSpPr>
            <a:spLocks noGrp="1"/>
          </p:cNvSpPr>
          <p:nvPr>
            <p:ph type="body" sz="quarter" idx="32" hasCustomPrompt="1"/>
          </p:nvPr>
        </p:nvSpPr>
        <p:spPr>
          <a:xfrm>
            <a:off x="4414579" y="3923529"/>
            <a:ext cx="464815" cy="461327"/>
          </a:xfrm>
          <a:prstGeom prst="rect">
            <a:avLst/>
          </a:prstGeom>
          <a:noFill/>
          <a:ln>
            <a:noFill/>
          </a:ln>
        </p:spPr>
        <p:txBody>
          <a:bodyPr lIns="91420" tIns="45710" rIns="91420" bIns="45710" anchor="ctr" anchorCtr="0">
            <a:noAutofit/>
          </a:bodyPr>
          <a:lstStyle>
            <a:lvl1pPr marL="0" indent="0" algn="ctr">
              <a:buNone/>
              <a:defRPr sz="180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p>
        </p:txBody>
      </p:sp>
    </p:spTree>
    <p:extLst>
      <p:ext uri="{BB962C8B-B14F-4D97-AF65-F5344CB8AC3E}">
        <p14:creationId xmlns:p14="http://schemas.microsoft.com/office/powerpoint/2010/main" val="3643099958"/>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438150" y="341313"/>
            <a:ext cx="8345488"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prstTxWarp prst="textNoShape">
              <a:avLst/>
            </a:prstTxWarp>
          </a:bodyPr>
          <a:lstStyle/>
          <a:p>
            <a:pPr lvl="0"/>
            <a:r>
              <a:rPr lang="en-GB" altLang="en-US" dirty="0"/>
              <a:t>Title Goes Here</a:t>
            </a:r>
          </a:p>
        </p:txBody>
      </p:sp>
      <p:sp>
        <p:nvSpPr>
          <p:cNvPr id="12" name="Rectangle 7"/>
          <p:cNvSpPr>
            <a:spLocks noChangeArrowheads="1"/>
          </p:cNvSpPr>
          <p:nvPr/>
        </p:nvSpPr>
        <p:spPr bwMode="ltGray">
          <a:xfrm>
            <a:off x="8515707" y="4742907"/>
            <a:ext cx="218414" cy="154518"/>
          </a:xfrm>
          <a:prstGeom prst="rect">
            <a:avLst/>
          </a:prstGeom>
          <a:noFill/>
          <a:ln w="9525" algn="ctr">
            <a:noFill/>
            <a:miter lim="800000"/>
            <a:headEnd/>
            <a:tailEnd/>
          </a:ln>
          <a:effectLst/>
        </p:spPr>
        <p:txBody>
          <a:bodyPr wrap="none" lIns="61586" tIns="30792" rIns="61586" bIns="30792" anchor="b">
            <a:spAutoFit/>
          </a:bodyPr>
          <a:lstStyle/>
          <a:p>
            <a:pPr algn="r" defTabSz="610744" rtl="0" fontAlgn="auto">
              <a:spcBef>
                <a:spcPts val="0"/>
              </a:spcBef>
              <a:spcAft>
                <a:spcPts val="0"/>
              </a:spcAft>
              <a:defRPr/>
            </a:pPr>
            <a:fld id="{6A1E46DC-7EF6-4EA2-B285-14272867D133}" type="slidenum">
              <a:rPr sz="600">
                <a:solidFill>
                  <a:schemeClr val="accent3">
                    <a:lumMod val="85000"/>
                  </a:schemeClr>
                </a:solidFill>
                <a:latin typeface="+mn-lt"/>
                <a:ea typeface="+mn-ea"/>
                <a:cs typeface="CiscoSans Thin"/>
              </a:rPr>
              <a:pPr algn="r" defTabSz="610744" fontAlgn="auto">
                <a:spcBef>
                  <a:spcPts val="0"/>
                </a:spcBef>
                <a:spcAft>
                  <a:spcPts val="0"/>
                </a:spcAft>
                <a:defRPr/>
              </a:pPr>
              <a:t>‹#›</a:t>
            </a:fld>
            <a:endParaRPr sz="600">
              <a:solidFill>
                <a:schemeClr val="accent3">
                  <a:lumMod val="85000"/>
                </a:schemeClr>
              </a:solidFill>
              <a:latin typeface="+mn-lt"/>
              <a:ea typeface="+mn-ea"/>
              <a:cs typeface="CiscoSans Thin"/>
            </a:endParaRPr>
          </a:p>
        </p:txBody>
      </p:sp>
      <p:sp>
        <p:nvSpPr>
          <p:cNvPr id="13" name="Rectangle 4"/>
          <p:cNvSpPr>
            <a:spLocks noChangeArrowheads="1"/>
          </p:cNvSpPr>
          <p:nvPr/>
        </p:nvSpPr>
        <p:spPr bwMode="ltGray">
          <a:xfrm>
            <a:off x="5656028" y="4741653"/>
            <a:ext cx="2869498" cy="154518"/>
          </a:xfrm>
          <a:prstGeom prst="rect">
            <a:avLst/>
          </a:prstGeom>
          <a:noFill/>
          <a:ln w="9525">
            <a:noFill/>
            <a:miter lim="800000"/>
            <a:headEnd/>
            <a:tailEnd/>
          </a:ln>
          <a:effectLst/>
        </p:spPr>
        <p:txBody>
          <a:bodyPr wrap="square" lIns="61586" tIns="30792" rIns="61586" bIns="30792" anchor="b">
            <a:spAutoFit/>
          </a:bodyPr>
          <a:lstStyle/>
          <a:p>
            <a:pPr defTabSz="610744" rtl="0" fontAlgn="auto">
              <a:spcBef>
                <a:spcPts val="0"/>
              </a:spcBef>
              <a:spcAft>
                <a:spcPts val="0"/>
              </a:spcAft>
              <a:defRPr/>
            </a:pPr>
            <a:r>
              <a:rPr lang="es-419" sz="600">
                <a:solidFill>
                  <a:schemeClr val="accent3">
                    <a:lumMod val="85000"/>
                  </a:schemeClr>
                </a:solidFill>
                <a:latin typeface="+mn-lt"/>
                <a:ea typeface="+mn-ea"/>
                <a:cs typeface="CiscoSans Thin"/>
              </a:rPr>
              <a:t>© 2021 Cisco y/o sus filiales. Todos los derechos reservados.   Información confidencial de Cisco</a:t>
            </a:r>
          </a:p>
        </p:txBody>
      </p:sp>
      <p:grpSp>
        <p:nvGrpSpPr>
          <p:cNvPr id="6" name="Group 4"/>
          <p:cNvGrpSpPr>
            <a:grpSpLocks noChangeAspect="1"/>
          </p:cNvGrpSpPr>
          <p:nvPr userDrawn="1"/>
        </p:nvGrpSpPr>
        <p:grpSpPr bwMode="auto">
          <a:xfrm>
            <a:off x="508039" y="4715197"/>
            <a:ext cx="340257" cy="180974"/>
            <a:chOff x="310" y="249"/>
            <a:chExt cx="502" cy="267"/>
          </a:xfrm>
          <a:solidFill>
            <a:schemeClr val="accent5"/>
          </a:solidFill>
        </p:grpSpPr>
        <p:sp>
          <p:nvSpPr>
            <p:cNvPr id="7" name="Rectangle 5"/>
            <p:cNvSpPr>
              <a:spLocks noChangeArrowheads="1"/>
            </p:cNvSpPr>
            <p:nvPr userDrawn="1"/>
          </p:nvSpPr>
          <p:spPr bwMode="auto">
            <a:xfrm>
              <a:off x="452" y="426"/>
              <a:ext cx="22" cy="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6"/>
            <p:cNvSpPr>
              <a:spLocks/>
            </p:cNvSpPr>
            <p:nvPr userDrawn="1"/>
          </p:nvSpPr>
          <p:spPr bwMode="auto">
            <a:xfrm>
              <a:off x="585" y="425"/>
              <a:ext cx="66" cy="91"/>
            </a:xfrm>
            <a:custGeom>
              <a:avLst/>
              <a:gdLst>
                <a:gd name="T0" fmla="*/ 51 w 51"/>
                <a:gd name="T1" fmla="*/ 20 h 69"/>
                <a:gd name="T2" fmla="*/ 37 w 51"/>
                <a:gd name="T3" fmla="*/ 16 h 69"/>
                <a:gd name="T4" fmla="*/ 18 w 51"/>
                <a:gd name="T5" fmla="*/ 34 h 69"/>
                <a:gd name="T6" fmla="*/ 37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7" y="16"/>
                  </a:cubicBezTo>
                  <a:cubicBezTo>
                    <a:pt x="26" y="16"/>
                    <a:pt x="18" y="24"/>
                    <a:pt x="18" y="34"/>
                  </a:cubicBezTo>
                  <a:cubicBezTo>
                    <a:pt x="18" y="44"/>
                    <a:pt x="25" y="52"/>
                    <a:pt x="37" y="52"/>
                  </a:cubicBezTo>
                  <a:cubicBezTo>
                    <a:pt x="45"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7"/>
            <p:cNvSpPr>
              <a:spLocks/>
            </p:cNvSpPr>
            <p:nvPr userDrawn="1"/>
          </p:nvSpPr>
          <p:spPr bwMode="auto">
            <a:xfrm>
              <a:off x="355" y="425"/>
              <a:ext cx="67" cy="91"/>
            </a:xfrm>
            <a:custGeom>
              <a:avLst/>
              <a:gdLst>
                <a:gd name="T0" fmla="*/ 51 w 51"/>
                <a:gd name="T1" fmla="*/ 20 h 69"/>
                <a:gd name="T2" fmla="*/ 36 w 51"/>
                <a:gd name="T3" fmla="*/ 16 h 69"/>
                <a:gd name="T4" fmla="*/ 18 w 51"/>
                <a:gd name="T5" fmla="*/ 34 h 69"/>
                <a:gd name="T6" fmla="*/ 36 w 51"/>
                <a:gd name="T7" fmla="*/ 52 h 69"/>
                <a:gd name="T8" fmla="*/ 51 w 51"/>
                <a:gd name="T9" fmla="*/ 49 h 69"/>
                <a:gd name="T10" fmla="*/ 51 w 51"/>
                <a:gd name="T11" fmla="*/ 67 h 69"/>
                <a:gd name="T12" fmla="*/ 35 w 51"/>
                <a:gd name="T13" fmla="*/ 69 h 69"/>
                <a:gd name="T14" fmla="*/ 0 w 51"/>
                <a:gd name="T15" fmla="*/ 34 h 69"/>
                <a:gd name="T16" fmla="*/ 35 w 51"/>
                <a:gd name="T17" fmla="*/ 0 h 69"/>
                <a:gd name="T18" fmla="*/ 51 w 51"/>
                <a:gd name="T19" fmla="*/ 2 h 69"/>
                <a:gd name="T20" fmla="*/ 51 w 51"/>
                <a:gd name="T21" fmla="*/ 2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1" h="69">
                  <a:moveTo>
                    <a:pt x="51" y="20"/>
                  </a:moveTo>
                  <a:cubicBezTo>
                    <a:pt x="50" y="20"/>
                    <a:pt x="45" y="16"/>
                    <a:pt x="36" y="16"/>
                  </a:cubicBezTo>
                  <a:cubicBezTo>
                    <a:pt x="25" y="16"/>
                    <a:pt x="18" y="24"/>
                    <a:pt x="18" y="34"/>
                  </a:cubicBezTo>
                  <a:cubicBezTo>
                    <a:pt x="18" y="44"/>
                    <a:pt x="25" y="52"/>
                    <a:pt x="36" y="52"/>
                  </a:cubicBezTo>
                  <a:cubicBezTo>
                    <a:pt x="44" y="52"/>
                    <a:pt x="50" y="49"/>
                    <a:pt x="51" y="49"/>
                  </a:cubicBezTo>
                  <a:cubicBezTo>
                    <a:pt x="51" y="67"/>
                    <a:pt x="51" y="67"/>
                    <a:pt x="51" y="67"/>
                  </a:cubicBezTo>
                  <a:cubicBezTo>
                    <a:pt x="49" y="67"/>
                    <a:pt x="43" y="69"/>
                    <a:pt x="35" y="69"/>
                  </a:cubicBezTo>
                  <a:cubicBezTo>
                    <a:pt x="16" y="69"/>
                    <a:pt x="0" y="56"/>
                    <a:pt x="0" y="34"/>
                  </a:cubicBezTo>
                  <a:cubicBezTo>
                    <a:pt x="0" y="14"/>
                    <a:pt x="15" y="0"/>
                    <a:pt x="35" y="0"/>
                  </a:cubicBezTo>
                  <a:cubicBezTo>
                    <a:pt x="43" y="0"/>
                    <a:pt x="49" y="2"/>
                    <a:pt x="51" y="2"/>
                  </a:cubicBezTo>
                  <a:lnTo>
                    <a:pt x="51"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8"/>
            <p:cNvSpPr>
              <a:spLocks noEditPoints="1"/>
            </p:cNvSpPr>
            <p:nvPr userDrawn="1"/>
          </p:nvSpPr>
          <p:spPr bwMode="auto">
            <a:xfrm>
              <a:off x="675" y="425"/>
              <a:ext cx="91" cy="91"/>
            </a:xfrm>
            <a:custGeom>
              <a:avLst/>
              <a:gdLst>
                <a:gd name="T0" fmla="*/ 70 w 70"/>
                <a:gd name="T1" fmla="*/ 34 h 69"/>
                <a:gd name="T2" fmla="*/ 35 w 70"/>
                <a:gd name="T3" fmla="*/ 69 h 69"/>
                <a:gd name="T4" fmla="*/ 0 w 70"/>
                <a:gd name="T5" fmla="*/ 34 h 69"/>
                <a:gd name="T6" fmla="*/ 35 w 70"/>
                <a:gd name="T7" fmla="*/ 0 h 69"/>
                <a:gd name="T8" fmla="*/ 70 w 70"/>
                <a:gd name="T9" fmla="*/ 34 h 69"/>
                <a:gd name="T10" fmla="*/ 35 w 70"/>
                <a:gd name="T11" fmla="*/ 17 h 69"/>
                <a:gd name="T12" fmla="*/ 18 w 70"/>
                <a:gd name="T13" fmla="*/ 34 h 69"/>
                <a:gd name="T14" fmla="*/ 35 w 70"/>
                <a:gd name="T15" fmla="*/ 52 h 69"/>
                <a:gd name="T16" fmla="*/ 52 w 70"/>
                <a:gd name="T17" fmla="*/ 34 h 69"/>
                <a:gd name="T18" fmla="*/ 35 w 70"/>
                <a:gd name="T19" fmla="*/ 1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9">
                  <a:moveTo>
                    <a:pt x="70" y="34"/>
                  </a:moveTo>
                  <a:cubicBezTo>
                    <a:pt x="70" y="53"/>
                    <a:pt x="56" y="69"/>
                    <a:pt x="35" y="69"/>
                  </a:cubicBezTo>
                  <a:cubicBezTo>
                    <a:pt x="14" y="69"/>
                    <a:pt x="0" y="53"/>
                    <a:pt x="0" y="34"/>
                  </a:cubicBezTo>
                  <a:cubicBezTo>
                    <a:pt x="0" y="15"/>
                    <a:pt x="14" y="0"/>
                    <a:pt x="35" y="0"/>
                  </a:cubicBezTo>
                  <a:cubicBezTo>
                    <a:pt x="56" y="0"/>
                    <a:pt x="70" y="15"/>
                    <a:pt x="70" y="34"/>
                  </a:cubicBezTo>
                  <a:close/>
                  <a:moveTo>
                    <a:pt x="35" y="17"/>
                  </a:moveTo>
                  <a:cubicBezTo>
                    <a:pt x="25" y="17"/>
                    <a:pt x="18" y="25"/>
                    <a:pt x="18" y="34"/>
                  </a:cubicBezTo>
                  <a:cubicBezTo>
                    <a:pt x="18" y="44"/>
                    <a:pt x="25" y="52"/>
                    <a:pt x="35" y="52"/>
                  </a:cubicBezTo>
                  <a:cubicBezTo>
                    <a:pt x="45" y="52"/>
                    <a:pt x="52" y="44"/>
                    <a:pt x="52" y="34"/>
                  </a:cubicBezTo>
                  <a:cubicBezTo>
                    <a:pt x="52" y="25"/>
                    <a:pt x="45" y="17"/>
                    <a:pt x="35"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9"/>
            <p:cNvSpPr>
              <a:spLocks/>
            </p:cNvSpPr>
            <p:nvPr userDrawn="1"/>
          </p:nvSpPr>
          <p:spPr bwMode="auto">
            <a:xfrm>
              <a:off x="503" y="425"/>
              <a:ext cx="60" cy="91"/>
            </a:xfrm>
            <a:custGeom>
              <a:avLst/>
              <a:gdLst>
                <a:gd name="T0" fmla="*/ 42 w 46"/>
                <a:gd name="T1" fmla="*/ 16 h 69"/>
                <a:gd name="T2" fmla="*/ 29 w 46"/>
                <a:gd name="T3" fmla="*/ 14 h 69"/>
                <a:gd name="T4" fmla="*/ 18 w 46"/>
                <a:gd name="T5" fmla="*/ 20 h 69"/>
                <a:gd name="T6" fmla="*/ 26 w 46"/>
                <a:gd name="T7" fmla="*/ 26 h 69"/>
                <a:gd name="T8" fmla="*/ 30 w 46"/>
                <a:gd name="T9" fmla="*/ 27 h 69"/>
                <a:gd name="T10" fmla="*/ 46 w 46"/>
                <a:gd name="T11" fmla="*/ 47 h 69"/>
                <a:gd name="T12" fmla="*/ 19 w 46"/>
                <a:gd name="T13" fmla="*/ 69 h 69"/>
                <a:gd name="T14" fmla="*/ 1 w 46"/>
                <a:gd name="T15" fmla="*/ 67 h 69"/>
                <a:gd name="T16" fmla="*/ 1 w 46"/>
                <a:gd name="T17" fmla="*/ 52 h 69"/>
                <a:gd name="T18" fmla="*/ 16 w 46"/>
                <a:gd name="T19" fmla="*/ 54 h 69"/>
                <a:gd name="T20" fmla="*/ 29 w 46"/>
                <a:gd name="T21" fmla="*/ 48 h 69"/>
                <a:gd name="T22" fmla="*/ 21 w 46"/>
                <a:gd name="T23" fmla="*/ 41 h 69"/>
                <a:gd name="T24" fmla="*/ 18 w 46"/>
                <a:gd name="T25" fmla="*/ 40 h 69"/>
                <a:gd name="T26" fmla="*/ 0 w 46"/>
                <a:gd name="T27" fmla="*/ 21 h 69"/>
                <a:gd name="T28" fmla="*/ 25 w 46"/>
                <a:gd name="T29" fmla="*/ 0 h 69"/>
                <a:gd name="T30" fmla="*/ 42 w 46"/>
                <a:gd name="T31" fmla="*/ 2 h 69"/>
                <a:gd name="T32" fmla="*/ 42 w 46"/>
                <a:gd name="T33" fmla="*/ 16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69">
                  <a:moveTo>
                    <a:pt x="42" y="16"/>
                  </a:moveTo>
                  <a:cubicBezTo>
                    <a:pt x="41" y="16"/>
                    <a:pt x="34" y="14"/>
                    <a:pt x="29" y="14"/>
                  </a:cubicBezTo>
                  <a:cubicBezTo>
                    <a:pt x="22" y="14"/>
                    <a:pt x="18" y="16"/>
                    <a:pt x="18" y="20"/>
                  </a:cubicBezTo>
                  <a:cubicBezTo>
                    <a:pt x="18" y="24"/>
                    <a:pt x="23" y="25"/>
                    <a:pt x="26" y="26"/>
                  </a:cubicBezTo>
                  <a:cubicBezTo>
                    <a:pt x="30" y="27"/>
                    <a:pt x="30" y="27"/>
                    <a:pt x="30" y="27"/>
                  </a:cubicBezTo>
                  <a:cubicBezTo>
                    <a:pt x="41" y="31"/>
                    <a:pt x="46" y="38"/>
                    <a:pt x="46" y="47"/>
                  </a:cubicBezTo>
                  <a:cubicBezTo>
                    <a:pt x="46" y="63"/>
                    <a:pt x="32" y="69"/>
                    <a:pt x="19" y="69"/>
                  </a:cubicBezTo>
                  <a:cubicBezTo>
                    <a:pt x="10" y="69"/>
                    <a:pt x="1" y="67"/>
                    <a:pt x="1" y="67"/>
                  </a:cubicBezTo>
                  <a:cubicBezTo>
                    <a:pt x="1" y="52"/>
                    <a:pt x="1" y="52"/>
                    <a:pt x="1" y="52"/>
                  </a:cubicBezTo>
                  <a:cubicBezTo>
                    <a:pt x="2" y="52"/>
                    <a:pt x="9" y="54"/>
                    <a:pt x="16" y="54"/>
                  </a:cubicBezTo>
                  <a:cubicBezTo>
                    <a:pt x="25" y="54"/>
                    <a:pt x="29" y="52"/>
                    <a:pt x="29" y="48"/>
                  </a:cubicBezTo>
                  <a:cubicBezTo>
                    <a:pt x="29" y="45"/>
                    <a:pt x="25" y="43"/>
                    <a:pt x="21" y="41"/>
                  </a:cubicBezTo>
                  <a:cubicBezTo>
                    <a:pt x="20" y="41"/>
                    <a:pt x="19" y="41"/>
                    <a:pt x="18" y="40"/>
                  </a:cubicBezTo>
                  <a:cubicBezTo>
                    <a:pt x="8" y="37"/>
                    <a:pt x="0" y="32"/>
                    <a:pt x="0" y="21"/>
                  </a:cubicBezTo>
                  <a:cubicBezTo>
                    <a:pt x="0" y="8"/>
                    <a:pt x="10" y="0"/>
                    <a:pt x="25" y="0"/>
                  </a:cubicBezTo>
                  <a:cubicBezTo>
                    <a:pt x="34" y="0"/>
                    <a:pt x="41" y="2"/>
                    <a:pt x="42" y="2"/>
                  </a:cubicBezTo>
                  <a:lnTo>
                    <a:pt x="42"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0"/>
            <p:cNvSpPr>
              <a:spLocks/>
            </p:cNvSpPr>
            <p:nvPr userDrawn="1"/>
          </p:nvSpPr>
          <p:spPr bwMode="auto">
            <a:xfrm>
              <a:off x="31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1"/>
            <p:cNvSpPr>
              <a:spLocks/>
            </p:cNvSpPr>
            <p:nvPr userDrawn="1"/>
          </p:nvSpPr>
          <p:spPr bwMode="auto">
            <a:xfrm>
              <a:off x="37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
            <p:cNvSpPr>
              <a:spLocks/>
            </p:cNvSpPr>
            <p:nvPr userDrawn="1"/>
          </p:nvSpPr>
          <p:spPr bwMode="auto">
            <a:xfrm>
              <a:off x="430" y="249"/>
              <a:ext cx="22" cy="139"/>
            </a:xfrm>
            <a:custGeom>
              <a:avLst/>
              <a:gdLst>
                <a:gd name="T0" fmla="*/ 17 w 17"/>
                <a:gd name="T1" fmla="*/ 8 h 106"/>
                <a:gd name="T2" fmla="*/ 8 w 17"/>
                <a:gd name="T3" fmla="*/ 0 h 106"/>
                <a:gd name="T4" fmla="*/ 0 w 17"/>
                <a:gd name="T5" fmla="*/ 8 h 106"/>
                <a:gd name="T6" fmla="*/ 0 w 17"/>
                <a:gd name="T7" fmla="*/ 97 h 106"/>
                <a:gd name="T8" fmla="*/ 8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8" y="0"/>
                  </a:cubicBezTo>
                  <a:cubicBezTo>
                    <a:pt x="4" y="0"/>
                    <a:pt x="0" y="4"/>
                    <a:pt x="0" y="8"/>
                  </a:cubicBezTo>
                  <a:cubicBezTo>
                    <a:pt x="0" y="97"/>
                    <a:pt x="0" y="97"/>
                    <a:pt x="0" y="97"/>
                  </a:cubicBezTo>
                  <a:cubicBezTo>
                    <a:pt x="0" y="102"/>
                    <a:pt x="4" y="106"/>
                    <a:pt x="8"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
            <p:cNvSpPr>
              <a:spLocks/>
            </p:cNvSpPr>
            <p:nvPr userDrawn="1"/>
          </p:nvSpPr>
          <p:spPr bwMode="auto">
            <a:xfrm>
              <a:off x="490" y="291"/>
              <a:ext cx="22" cy="75"/>
            </a:xfrm>
            <a:custGeom>
              <a:avLst/>
              <a:gdLst>
                <a:gd name="T0" fmla="*/ 17 w 17"/>
                <a:gd name="T1" fmla="*/ 8 h 57"/>
                <a:gd name="T2" fmla="*/ 8 w 17"/>
                <a:gd name="T3" fmla="*/ 0 h 57"/>
                <a:gd name="T4" fmla="*/ 0 w 17"/>
                <a:gd name="T5" fmla="*/ 8 h 57"/>
                <a:gd name="T6" fmla="*/ 0 w 17"/>
                <a:gd name="T7" fmla="*/ 49 h 57"/>
                <a:gd name="T8" fmla="*/ 8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8" y="0"/>
                  </a:cubicBezTo>
                  <a:cubicBezTo>
                    <a:pt x="4" y="0"/>
                    <a:pt x="0" y="3"/>
                    <a:pt x="0" y="8"/>
                  </a:cubicBezTo>
                  <a:cubicBezTo>
                    <a:pt x="0" y="49"/>
                    <a:pt x="0" y="49"/>
                    <a:pt x="0" y="49"/>
                  </a:cubicBezTo>
                  <a:cubicBezTo>
                    <a:pt x="0" y="53"/>
                    <a:pt x="4" y="57"/>
                    <a:pt x="8"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
            <p:cNvSpPr>
              <a:spLocks/>
            </p:cNvSpPr>
            <p:nvPr userDrawn="1"/>
          </p:nvSpPr>
          <p:spPr bwMode="auto">
            <a:xfrm>
              <a:off x="550" y="321"/>
              <a:ext cx="22" cy="45"/>
            </a:xfrm>
            <a:custGeom>
              <a:avLst/>
              <a:gdLst>
                <a:gd name="T0" fmla="*/ 17 w 17"/>
                <a:gd name="T1" fmla="*/ 8 h 34"/>
                <a:gd name="T2" fmla="*/ 8 w 17"/>
                <a:gd name="T3" fmla="*/ 0 h 34"/>
                <a:gd name="T4" fmla="*/ 0 w 17"/>
                <a:gd name="T5" fmla="*/ 8 h 34"/>
                <a:gd name="T6" fmla="*/ 0 w 17"/>
                <a:gd name="T7" fmla="*/ 26 h 34"/>
                <a:gd name="T8" fmla="*/ 8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8" y="0"/>
                  </a:cubicBezTo>
                  <a:cubicBezTo>
                    <a:pt x="4" y="0"/>
                    <a:pt x="0" y="3"/>
                    <a:pt x="0" y="8"/>
                  </a:cubicBezTo>
                  <a:cubicBezTo>
                    <a:pt x="0" y="26"/>
                    <a:pt x="0" y="26"/>
                    <a:pt x="0" y="26"/>
                  </a:cubicBezTo>
                  <a:cubicBezTo>
                    <a:pt x="0" y="30"/>
                    <a:pt x="4" y="34"/>
                    <a:pt x="8"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5"/>
            <p:cNvSpPr>
              <a:spLocks/>
            </p:cNvSpPr>
            <p:nvPr userDrawn="1"/>
          </p:nvSpPr>
          <p:spPr bwMode="auto">
            <a:xfrm>
              <a:off x="61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6"/>
            <p:cNvSpPr>
              <a:spLocks/>
            </p:cNvSpPr>
            <p:nvPr userDrawn="1"/>
          </p:nvSpPr>
          <p:spPr bwMode="auto">
            <a:xfrm>
              <a:off x="670" y="249"/>
              <a:ext cx="22" cy="139"/>
            </a:xfrm>
            <a:custGeom>
              <a:avLst/>
              <a:gdLst>
                <a:gd name="T0" fmla="*/ 17 w 17"/>
                <a:gd name="T1" fmla="*/ 8 h 106"/>
                <a:gd name="T2" fmla="*/ 9 w 17"/>
                <a:gd name="T3" fmla="*/ 0 h 106"/>
                <a:gd name="T4" fmla="*/ 0 w 17"/>
                <a:gd name="T5" fmla="*/ 8 h 106"/>
                <a:gd name="T6" fmla="*/ 0 w 17"/>
                <a:gd name="T7" fmla="*/ 97 h 106"/>
                <a:gd name="T8" fmla="*/ 9 w 17"/>
                <a:gd name="T9" fmla="*/ 106 h 106"/>
                <a:gd name="T10" fmla="*/ 17 w 17"/>
                <a:gd name="T11" fmla="*/ 97 h 106"/>
                <a:gd name="T12" fmla="*/ 17 w 17"/>
                <a:gd name="T13" fmla="*/ 8 h 106"/>
              </a:gdLst>
              <a:ahLst/>
              <a:cxnLst>
                <a:cxn ang="0">
                  <a:pos x="T0" y="T1"/>
                </a:cxn>
                <a:cxn ang="0">
                  <a:pos x="T2" y="T3"/>
                </a:cxn>
                <a:cxn ang="0">
                  <a:pos x="T4" y="T5"/>
                </a:cxn>
                <a:cxn ang="0">
                  <a:pos x="T6" y="T7"/>
                </a:cxn>
                <a:cxn ang="0">
                  <a:pos x="T8" y="T9"/>
                </a:cxn>
                <a:cxn ang="0">
                  <a:pos x="T10" y="T11"/>
                </a:cxn>
                <a:cxn ang="0">
                  <a:pos x="T12" y="T13"/>
                </a:cxn>
              </a:cxnLst>
              <a:rect l="0" t="0" r="r" b="b"/>
              <a:pathLst>
                <a:path w="17" h="106">
                  <a:moveTo>
                    <a:pt x="17" y="8"/>
                  </a:moveTo>
                  <a:cubicBezTo>
                    <a:pt x="17" y="4"/>
                    <a:pt x="13" y="0"/>
                    <a:pt x="9" y="0"/>
                  </a:cubicBezTo>
                  <a:cubicBezTo>
                    <a:pt x="4" y="0"/>
                    <a:pt x="0" y="4"/>
                    <a:pt x="0" y="8"/>
                  </a:cubicBezTo>
                  <a:cubicBezTo>
                    <a:pt x="0" y="97"/>
                    <a:pt x="0" y="97"/>
                    <a:pt x="0" y="97"/>
                  </a:cubicBezTo>
                  <a:cubicBezTo>
                    <a:pt x="0" y="102"/>
                    <a:pt x="4" y="106"/>
                    <a:pt x="9" y="106"/>
                  </a:cubicBezTo>
                  <a:cubicBezTo>
                    <a:pt x="13" y="106"/>
                    <a:pt x="17" y="102"/>
                    <a:pt x="17" y="97"/>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7"/>
            <p:cNvSpPr>
              <a:spLocks/>
            </p:cNvSpPr>
            <p:nvPr userDrawn="1"/>
          </p:nvSpPr>
          <p:spPr bwMode="auto">
            <a:xfrm>
              <a:off x="730" y="291"/>
              <a:ext cx="22" cy="75"/>
            </a:xfrm>
            <a:custGeom>
              <a:avLst/>
              <a:gdLst>
                <a:gd name="T0" fmla="*/ 17 w 17"/>
                <a:gd name="T1" fmla="*/ 8 h 57"/>
                <a:gd name="T2" fmla="*/ 9 w 17"/>
                <a:gd name="T3" fmla="*/ 0 h 57"/>
                <a:gd name="T4" fmla="*/ 0 w 17"/>
                <a:gd name="T5" fmla="*/ 8 h 57"/>
                <a:gd name="T6" fmla="*/ 0 w 17"/>
                <a:gd name="T7" fmla="*/ 49 h 57"/>
                <a:gd name="T8" fmla="*/ 9 w 17"/>
                <a:gd name="T9" fmla="*/ 57 h 57"/>
                <a:gd name="T10" fmla="*/ 17 w 17"/>
                <a:gd name="T11" fmla="*/ 49 h 57"/>
                <a:gd name="T12" fmla="*/ 17 w 17"/>
                <a:gd name="T13" fmla="*/ 8 h 57"/>
              </a:gdLst>
              <a:ahLst/>
              <a:cxnLst>
                <a:cxn ang="0">
                  <a:pos x="T0" y="T1"/>
                </a:cxn>
                <a:cxn ang="0">
                  <a:pos x="T2" y="T3"/>
                </a:cxn>
                <a:cxn ang="0">
                  <a:pos x="T4" y="T5"/>
                </a:cxn>
                <a:cxn ang="0">
                  <a:pos x="T6" y="T7"/>
                </a:cxn>
                <a:cxn ang="0">
                  <a:pos x="T8" y="T9"/>
                </a:cxn>
                <a:cxn ang="0">
                  <a:pos x="T10" y="T11"/>
                </a:cxn>
                <a:cxn ang="0">
                  <a:pos x="T12" y="T13"/>
                </a:cxn>
              </a:cxnLst>
              <a:rect l="0" t="0" r="r" b="b"/>
              <a:pathLst>
                <a:path w="17" h="57">
                  <a:moveTo>
                    <a:pt x="17" y="8"/>
                  </a:moveTo>
                  <a:cubicBezTo>
                    <a:pt x="17" y="3"/>
                    <a:pt x="13" y="0"/>
                    <a:pt x="9" y="0"/>
                  </a:cubicBezTo>
                  <a:cubicBezTo>
                    <a:pt x="4" y="0"/>
                    <a:pt x="0" y="3"/>
                    <a:pt x="0" y="8"/>
                  </a:cubicBezTo>
                  <a:cubicBezTo>
                    <a:pt x="0" y="49"/>
                    <a:pt x="0" y="49"/>
                    <a:pt x="0" y="49"/>
                  </a:cubicBezTo>
                  <a:cubicBezTo>
                    <a:pt x="0" y="53"/>
                    <a:pt x="4" y="57"/>
                    <a:pt x="9" y="57"/>
                  </a:cubicBezTo>
                  <a:cubicBezTo>
                    <a:pt x="13" y="57"/>
                    <a:pt x="17" y="53"/>
                    <a:pt x="17" y="49"/>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8"/>
            <p:cNvSpPr>
              <a:spLocks/>
            </p:cNvSpPr>
            <p:nvPr userDrawn="1"/>
          </p:nvSpPr>
          <p:spPr bwMode="auto">
            <a:xfrm>
              <a:off x="790" y="321"/>
              <a:ext cx="22" cy="45"/>
            </a:xfrm>
            <a:custGeom>
              <a:avLst/>
              <a:gdLst>
                <a:gd name="T0" fmla="*/ 17 w 17"/>
                <a:gd name="T1" fmla="*/ 8 h 34"/>
                <a:gd name="T2" fmla="*/ 9 w 17"/>
                <a:gd name="T3" fmla="*/ 0 h 34"/>
                <a:gd name="T4" fmla="*/ 0 w 17"/>
                <a:gd name="T5" fmla="*/ 8 h 34"/>
                <a:gd name="T6" fmla="*/ 0 w 17"/>
                <a:gd name="T7" fmla="*/ 26 h 34"/>
                <a:gd name="T8" fmla="*/ 9 w 17"/>
                <a:gd name="T9" fmla="*/ 34 h 34"/>
                <a:gd name="T10" fmla="*/ 17 w 17"/>
                <a:gd name="T11" fmla="*/ 26 h 34"/>
                <a:gd name="T12" fmla="*/ 17 w 17"/>
                <a:gd name="T13" fmla="*/ 8 h 34"/>
              </a:gdLst>
              <a:ahLst/>
              <a:cxnLst>
                <a:cxn ang="0">
                  <a:pos x="T0" y="T1"/>
                </a:cxn>
                <a:cxn ang="0">
                  <a:pos x="T2" y="T3"/>
                </a:cxn>
                <a:cxn ang="0">
                  <a:pos x="T4" y="T5"/>
                </a:cxn>
                <a:cxn ang="0">
                  <a:pos x="T6" y="T7"/>
                </a:cxn>
                <a:cxn ang="0">
                  <a:pos x="T8" y="T9"/>
                </a:cxn>
                <a:cxn ang="0">
                  <a:pos x="T10" y="T11"/>
                </a:cxn>
                <a:cxn ang="0">
                  <a:pos x="T12" y="T13"/>
                </a:cxn>
              </a:cxnLst>
              <a:rect l="0" t="0" r="r" b="b"/>
              <a:pathLst>
                <a:path w="17" h="34">
                  <a:moveTo>
                    <a:pt x="17" y="8"/>
                  </a:moveTo>
                  <a:cubicBezTo>
                    <a:pt x="17" y="3"/>
                    <a:pt x="13" y="0"/>
                    <a:pt x="9" y="0"/>
                  </a:cubicBezTo>
                  <a:cubicBezTo>
                    <a:pt x="4" y="0"/>
                    <a:pt x="0" y="3"/>
                    <a:pt x="0" y="8"/>
                  </a:cubicBezTo>
                  <a:cubicBezTo>
                    <a:pt x="0" y="26"/>
                    <a:pt x="0" y="26"/>
                    <a:pt x="0" y="26"/>
                  </a:cubicBezTo>
                  <a:cubicBezTo>
                    <a:pt x="0" y="30"/>
                    <a:pt x="4" y="34"/>
                    <a:pt x="9" y="34"/>
                  </a:cubicBezTo>
                  <a:cubicBezTo>
                    <a:pt x="13" y="34"/>
                    <a:pt x="17" y="30"/>
                    <a:pt x="17" y="26"/>
                  </a:cubicBezTo>
                  <a:lnTo>
                    <a:pt x="1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Tree>
  </p:cSld>
  <p:clrMap bg1="lt1" tx1="dk1" bg2="lt2" tx2="dk2" accent1="accent1" accent2="accent2" accent3="accent3" accent4="accent4" accent5="accent5" accent6="accent6" hlink="hlink" folHlink="folHlink"/>
  <p:sldLayoutIdLst>
    <p:sldLayoutId id="2147483962" r:id="rId1"/>
    <p:sldLayoutId id="2147484013" r:id="rId2"/>
    <p:sldLayoutId id="2147484014" r:id="rId3"/>
    <p:sldLayoutId id="2147483965" r:id="rId4"/>
    <p:sldLayoutId id="2147483967" r:id="rId5"/>
    <p:sldLayoutId id="2147483995" r:id="rId6"/>
    <p:sldLayoutId id="2147484007" r:id="rId7"/>
    <p:sldLayoutId id="2147484010" r:id="rId8"/>
    <p:sldLayoutId id="2147484011" r:id="rId9"/>
    <p:sldLayoutId id="2147484015" r:id="rId10"/>
    <p:sldLayoutId id="2147483998" r:id="rId11"/>
    <p:sldLayoutId id="2147484027" r:id="rId12"/>
    <p:sldLayoutId id="2147484029" r:id="rId13"/>
    <p:sldLayoutId id="2147484031" r:id="rId14"/>
  </p:sldLayoutIdLst>
  <p:transition spd="slow">
    <p:wipe/>
  </p:transition>
  <p:txStyles>
    <p:titleStyle>
      <a:lvl1pPr algn="l" defTabSz="684213" rtl="0" eaLnBrk="1" fontAlgn="base" hangingPunct="1">
        <a:lnSpc>
          <a:spcPct val="80000"/>
        </a:lnSpc>
        <a:spcBef>
          <a:spcPct val="0"/>
        </a:spcBef>
        <a:spcAft>
          <a:spcPct val="0"/>
        </a:spcAft>
        <a:defRPr lang="en-US" sz="3200" kern="1200" dirty="0">
          <a:solidFill>
            <a:schemeClr val="accent4"/>
          </a:solidFill>
          <a:latin typeface="+mj-lt"/>
          <a:ea typeface="ＭＳ Ｐゴシック" charset="0"/>
          <a:cs typeface="CiscoSans"/>
        </a:defRPr>
      </a:lvl1pPr>
      <a:lvl2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2pPr>
      <a:lvl3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3pPr>
      <a:lvl4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4pPr>
      <a:lvl5pPr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cs typeface="CiscoSans" pitchFamily="34" charset="0"/>
        </a:defRPr>
      </a:lvl5pPr>
      <a:lvl6pPr marL="4572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6pPr>
      <a:lvl7pPr marL="9144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7pPr>
      <a:lvl8pPr marL="13716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8pPr>
      <a:lvl9pPr marL="1828800" algn="l" defTabSz="684213" rtl="0" eaLnBrk="1" fontAlgn="base" hangingPunct="1">
        <a:lnSpc>
          <a:spcPct val="80000"/>
        </a:lnSpc>
        <a:spcBef>
          <a:spcPct val="0"/>
        </a:spcBef>
        <a:spcAft>
          <a:spcPct val="0"/>
        </a:spcAft>
        <a:defRPr sz="3200">
          <a:solidFill>
            <a:srgbClr val="676767"/>
          </a:solidFill>
          <a:latin typeface="Arial" charset="0"/>
          <a:ea typeface="ＭＳ Ｐゴシック" charset="0"/>
        </a:defRPr>
      </a:lvl9pPr>
    </p:titleStyle>
    <p:bodyStyle>
      <a:lvl1pPr marL="169863" indent="-169863" algn="l" defTabSz="684213" rtl="0" eaLnBrk="1" fontAlgn="base" hangingPunct="1">
        <a:lnSpc>
          <a:spcPct val="95000"/>
        </a:lnSpc>
        <a:spcBef>
          <a:spcPts val="1075"/>
        </a:spcBef>
        <a:spcAft>
          <a:spcPct val="0"/>
        </a:spcAft>
        <a:buClr>
          <a:schemeClr val="tx2"/>
        </a:buClr>
        <a:buSzPct val="90000"/>
        <a:buFont typeface="Arial" charset="0"/>
        <a:buChar char="•"/>
        <a:defRPr lang="en-US" sz="1500" kern="1200" dirty="0">
          <a:solidFill>
            <a:schemeClr val="tx1"/>
          </a:solidFill>
          <a:latin typeface="+mn-lt"/>
          <a:ea typeface="ＭＳ Ｐゴシック" charset="0"/>
          <a:cs typeface="CiscoSans"/>
        </a:defRPr>
      </a:lvl1pPr>
      <a:lvl2pPr marL="358775" indent="-215900" algn="l" defTabSz="684213" rtl="0" eaLnBrk="1" fontAlgn="base" hangingPunct="1">
        <a:lnSpc>
          <a:spcPct val="95000"/>
        </a:lnSpc>
        <a:spcBef>
          <a:spcPts val="600"/>
        </a:spcBef>
        <a:spcAft>
          <a:spcPct val="0"/>
        </a:spcAft>
        <a:buClr>
          <a:schemeClr val="tx2"/>
        </a:buClr>
        <a:buFont typeface="Arial" charset="0"/>
        <a:buChar char="•"/>
        <a:defRPr lang="en-US" sz="1400" kern="1200" dirty="0">
          <a:solidFill>
            <a:schemeClr val="tx1"/>
          </a:solidFill>
          <a:latin typeface="+mn-lt"/>
          <a:ea typeface="ＭＳ Ｐゴシック" charset="0"/>
          <a:cs typeface="CiscoSans"/>
        </a:defRPr>
      </a:lvl2pPr>
      <a:lvl3pPr marL="431800" indent="-169863" algn="l" defTabSz="684213" rtl="0" eaLnBrk="1" fontAlgn="base" hangingPunct="1">
        <a:lnSpc>
          <a:spcPct val="95000"/>
        </a:lnSpc>
        <a:spcBef>
          <a:spcPts val="625"/>
        </a:spcBef>
        <a:spcAft>
          <a:spcPct val="0"/>
        </a:spcAft>
        <a:buFont typeface="Arial" charset="0"/>
        <a:buChar char="•"/>
        <a:defRPr lang="en-US" sz="1200" kern="1200" dirty="0">
          <a:solidFill>
            <a:schemeClr val="tx1"/>
          </a:solidFill>
          <a:latin typeface="+mn-lt"/>
          <a:ea typeface="ＭＳ Ｐゴシック" charset="0"/>
          <a:cs typeface="CiscoSans"/>
        </a:defRPr>
      </a:lvl3pPr>
      <a:lvl4pPr marL="503238"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77" rtl="0" eaLnBrk="1" latinLnBrk="0" hangingPunct="1">
        <a:defRPr sz="1400" kern="1200">
          <a:solidFill>
            <a:schemeClr val="tx1"/>
          </a:solidFill>
          <a:latin typeface="+mn-lt"/>
          <a:ea typeface="+mn-ea"/>
          <a:cs typeface="+mn-cs"/>
        </a:defRPr>
      </a:lvl1pPr>
      <a:lvl2pPr marL="342886" algn="l" defTabSz="685777" rtl="0" eaLnBrk="1" latinLnBrk="0" hangingPunct="1">
        <a:defRPr sz="1400" kern="1200">
          <a:solidFill>
            <a:schemeClr val="tx1"/>
          </a:solidFill>
          <a:latin typeface="+mn-lt"/>
          <a:ea typeface="+mn-ea"/>
          <a:cs typeface="+mn-cs"/>
        </a:defRPr>
      </a:lvl2pPr>
      <a:lvl3pPr marL="685777" algn="l" defTabSz="685777" rtl="0" eaLnBrk="1" latinLnBrk="0" hangingPunct="1">
        <a:defRPr sz="1400" kern="1200">
          <a:solidFill>
            <a:schemeClr val="tx1"/>
          </a:solidFill>
          <a:latin typeface="+mn-lt"/>
          <a:ea typeface="+mn-ea"/>
          <a:cs typeface="+mn-cs"/>
        </a:defRPr>
      </a:lvl3pPr>
      <a:lvl4pPr marL="1028665" algn="l" defTabSz="685777" rtl="0" eaLnBrk="1" latinLnBrk="0" hangingPunct="1">
        <a:defRPr sz="1400" kern="1200">
          <a:solidFill>
            <a:schemeClr val="tx1"/>
          </a:solidFill>
          <a:latin typeface="+mn-lt"/>
          <a:ea typeface="+mn-ea"/>
          <a:cs typeface="+mn-cs"/>
        </a:defRPr>
      </a:lvl4pPr>
      <a:lvl5pPr marL="1371555" algn="l" defTabSz="685777" rtl="0" eaLnBrk="1" latinLnBrk="0" hangingPunct="1">
        <a:defRPr sz="1400" kern="1200">
          <a:solidFill>
            <a:schemeClr val="tx1"/>
          </a:solidFill>
          <a:latin typeface="+mn-lt"/>
          <a:ea typeface="+mn-ea"/>
          <a:cs typeface="+mn-cs"/>
        </a:defRPr>
      </a:lvl5pPr>
      <a:lvl6pPr marL="1714441" algn="l" defTabSz="685777" rtl="0" eaLnBrk="1" latinLnBrk="0" hangingPunct="1">
        <a:defRPr sz="1400" kern="1200">
          <a:solidFill>
            <a:schemeClr val="tx1"/>
          </a:solidFill>
          <a:latin typeface="+mn-lt"/>
          <a:ea typeface="+mn-ea"/>
          <a:cs typeface="+mn-cs"/>
        </a:defRPr>
      </a:lvl6pPr>
      <a:lvl7pPr marL="2057332" algn="l" defTabSz="685777" rtl="0" eaLnBrk="1" latinLnBrk="0" hangingPunct="1">
        <a:defRPr sz="1400" kern="1200">
          <a:solidFill>
            <a:schemeClr val="tx1"/>
          </a:solidFill>
          <a:latin typeface="+mn-lt"/>
          <a:ea typeface="+mn-ea"/>
          <a:cs typeface="+mn-cs"/>
        </a:defRPr>
      </a:lvl7pPr>
      <a:lvl8pPr marL="2400220" algn="l" defTabSz="685777" rtl="0" eaLnBrk="1" latinLnBrk="0" hangingPunct="1">
        <a:defRPr sz="1400" kern="1200">
          <a:solidFill>
            <a:schemeClr val="tx1"/>
          </a:solidFill>
          <a:latin typeface="+mn-lt"/>
          <a:ea typeface="+mn-ea"/>
          <a:cs typeface="+mn-cs"/>
        </a:defRPr>
      </a:lvl8pPr>
      <a:lvl9pPr marL="2743110" algn="l" defTabSz="685777"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620" userDrawn="1">
          <p15:clr>
            <a:srgbClr val="F26B43"/>
          </p15:clr>
        </p15:guide>
        <p15:guide id="2" pos="336"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3.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3.xml"/><Relationship Id="rId1"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tags" Target="../tags/tag1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8.xml"/><Relationship Id="rId4" Type="http://schemas.openxmlformats.org/officeDocument/2006/relationships/image" Target="../media/image3.tif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19.xml"/><Relationship Id="rId4" Type="http://schemas.openxmlformats.org/officeDocument/2006/relationships/image" Target="../media/image4.tiff"/></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tags" Target="../tags/tag20.xml"/><Relationship Id="rId5" Type="http://schemas.openxmlformats.org/officeDocument/2006/relationships/image" Target="../media/image4.tiff"/><Relationship Id="rId4" Type="http://schemas.openxmlformats.org/officeDocument/2006/relationships/image" Target="../media/image5.tiff"/></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tags" Target="../tags/tag21.xml"/><Relationship Id="rId5" Type="http://schemas.openxmlformats.org/officeDocument/2006/relationships/image" Target="../media/image7.gif"/><Relationship Id="rId4" Type="http://schemas.openxmlformats.org/officeDocument/2006/relationships/image" Target="../media/image6.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tags" Target="../tags/tag22.xml"/><Relationship Id="rId5" Type="http://schemas.openxmlformats.org/officeDocument/2006/relationships/image" Target="../media/image9.tiff"/><Relationship Id="rId4" Type="http://schemas.openxmlformats.org/officeDocument/2006/relationships/image" Target="../media/image8.tiff"/></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image" Target="../media/image13.tiff"/><Relationship Id="rId2" Type="http://schemas.openxmlformats.org/officeDocument/2006/relationships/slideLayout" Target="../slideLayouts/slideLayout13.xml"/><Relationship Id="rId1" Type="http://schemas.openxmlformats.org/officeDocument/2006/relationships/tags" Target="../tags/tag24.xml"/><Relationship Id="rId6" Type="http://schemas.openxmlformats.org/officeDocument/2006/relationships/image" Target="../media/image12.tiff"/><Relationship Id="rId5" Type="http://schemas.openxmlformats.org/officeDocument/2006/relationships/image" Target="../media/image11.tiff"/><Relationship Id="rId4" Type="http://schemas.openxmlformats.org/officeDocument/2006/relationships/image" Target="../media/image10.tiff"/></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25.xml"/><Relationship Id="rId6" Type="http://schemas.openxmlformats.org/officeDocument/2006/relationships/image" Target="../media/image16.tiff"/><Relationship Id="rId5" Type="http://schemas.openxmlformats.org/officeDocument/2006/relationships/image" Target="../media/image15.tiff"/><Relationship Id="rId4" Type="http://schemas.openxmlformats.org/officeDocument/2006/relationships/image" Target="../media/image14.tiff"/></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3.xml"/><Relationship Id="rId1" Type="http://schemas.openxmlformats.org/officeDocument/2006/relationships/tags" Target="../tags/tag2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27.xml"/><Relationship Id="rId6" Type="http://schemas.openxmlformats.org/officeDocument/2006/relationships/image" Target="../media/image19.tiff"/><Relationship Id="rId5" Type="http://schemas.openxmlformats.org/officeDocument/2006/relationships/image" Target="../media/image18.tiff"/><Relationship Id="rId4" Type="http://schemas.openxmlformats.org/officeDocument/2006/relationships/image" Target="../media/image17.tiff"/></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28.xml"/><Relationship Id="rId5" Type="http://schemas.openxmlformats.org/officeDocument/2006/relationships/image" Target="../media/image21.tiff"/><Relationship Id="rId4" Type="http://schemas.openxmlformats.org/officeDocument/2006/relationships/image" Target="../media/image20.tiff"/></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29.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tags" Target="../tags/tag30.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tags" Target="../tags/tag31.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3.xml"/><Relationship Id="rId1" Type="http://schemas.openxmlformats.org/officeDocument/2006/relationships/tags" Target="../tags/tag3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tags" Target="../tags/tag33.xml"/><Relationship Id="rId6" Type="http://schemas.openxmlformats.org/officeDocument/2006/relationships/image" Target="../media/image25.tiff"/><Relationship Id="rId5" Type="http://schemas.openxmlformats.org/officeDocument/2006/relationships/image" Target="../media/image24.tiff"/><Relationship Id="rId4" Type="http://schemas.openxmlformats.org/officeDocument/2006/relationships/image" Target="../media/image23.tif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tags" Target="../tags/tag34.xml"/><Relationship Id="rId5" Type="http://schemas.openxmlformats.org/officeDocument/2006/relationships/image" Target="../media/image27.tiff"/><Relationship Id="rId4" Type="http://schemas.openxmlformats.org/officeDocument/2006/relationships/image" Target="../media/image26.tif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tags" Target="../tags/tag3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tags" Target="../tags/tag36.xml"/><Relationship Id="rId5" Type="http://schemas.openxmlformats.org/officeDocument/2006/relationships/image" Target="../media/image29.tiff"/><Relationship Id="rId4" Type="http://schemas.openxmlformats.org/officeDocument/2006/relationships/image" Target="../media/image28.tif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tags" Target="../tags/tag3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tags" Target="../tags/tag38.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tags" Target="../tags/tag39.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tags" Target="../tags/tag40.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tags" Target="../tags/tag41.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4.xml"/><Relationship Id="rId1" Type="http://schemas.openxmlformats.org/officeDocument/2006/relationships/tags" Target="../tags/tag4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tags" Target="../tags/tag43.xml"/><Relationship Id="rId4" Type="http://schemas.openxmlformats.org/officeDocument/2006/relationships/image" Target="../media/image30.tiff"/></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tags" Target="../tags/tag44.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tags" Target="../tags/tag45.xml"/><Relationship Id="rId5" Type="http://schemas.openxmlformats.org/officeDocument/2006/relationships/image" Target="../media/image33.tiff"/><Relationship Id="rId4" Type="http://schemas.openxmlformats.org/officeDocument/2006/relationships/image" Target="../media/image32.tiff"/></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tags" Target="../tags/tag46.xml"/><Relationship Id="rId4" Type="http://schemas.openxmlformats.org/officeDocument/2006/relationships/image" Target="../media/image34.tiff"/></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tags" Target="../tags/tag47.xml"/><Relationship Id="rId5" Type="http://schemas.openxmlformats.org/officeDocument/2006/relationships/image" Target="../media/image36.tiff"/><Relationship Id="rId4" Type="http://schemas.openxmlformats.org/officeDocument/2006/relationships/image" Target="../media/image35.tiff"/></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tags" Target="../tags/tag48.xml"/><Relationship Id="rId5" Type="http://schemas.openxmlformats.org/officeDocument/2006/relationships/image" Target="../media/image38.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3.xml"/><Relationship Id="rId1" Type="http://schemas.openxmlformats.org/officeDocument/2006/relationships/tags" Target="../tags/tag4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4.xml"/><Relationship Id="rId1" Type="http://schemas.openxmlformats.org/officeDocument/2006/relationships/tags" Target="../tags/tag5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3.xml"/><Relationship Id="rId1" Type="http://schemas.openxmlformats.org/officeDocument/2006/relationships/tags" Target="../tags/tag51.xml"/><Relationship Id="rId5" Type="http://schemas.openxmlformats.org/officeDocument/2006/relationships/image" Target="../media/image40.tiff"/><Relationship Id="rId4" Type="http://schemas.openxmlformats.org/officeDocument/2006/relationships/image" Target="../media/image39.tiff"/></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3.xml"/><Relationship Id="rId1" Type="http://schemas.openxmlformats.org/officeDocument/2006/relationships/tags" Target="../tags/tag52.xml"/><Relationship Id="rId5" Type="http://schemas.openxmlformats.org/officeDocument/2006/relationships/image" Target="../media/image42.png"/><Relationship Id="rId4" Type="http://schemas.openxmlformats.org/officeDocument/2006/relationships/image" Target="../media/image41.tiff"/></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tags" Target="../tags/tag53.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tags" Target="../tags/tag54.xml"/><Relationship Id="rId4" Type="http://schemas.openxmlformats.org/officeDocument/2006/relationships/image" Target="../media/image43.tiff"/></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3.xml"/><Relationship Id="rId1" Type="http://schemas.openxmlformats.org/officeDocument/2006/relationships/tags" Target="../tags/tag55.xml"/><Relationship Id="rId5" Type="http://schemas.openxmlformats.org/officeDocument/2006/relationships/image" Target="../media/image45.tiff"/><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3.xml"/><Relationship Id="rId1" Type="http://schemas.openxmlformats.org/officeDocument/2006/relationships/tags" Target="../tags/tag56.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4.xml"/><Relationship Id="rId1" Type="http://schemas.openxmlformats.org/officeDocument/2006/relationships/tags" Target="../tags/tag57.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3.xml"/><Relationship Id="rId1" Type="http://schemas.openxmlformats.org/officeDocument/2006/relationships/tags" Target="../tags/tag58.xml"/><Relationship Id="rId4" Type="http://schemas.openxmlformats.org/officeDocument/2006/relationships/image" Target="../media/image46.tiff"/></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tags" Target="../tags/tag59.xml"/><Relationship Id="rId4" Type="http://schemas.openxmlformats.org/officeDocument/2006/relationships/image" Target="../media/image47.tiff"/></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3.xml"/><Relationship Id="rId1" Type="http://schemas.openxmlformats.org/officeDocument/2006/relationships/tags" Target="../tags/tag60.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4.xml"/><Relationship Id="rId1" Type="http://schemas.openxmlformats.org/officeDocument/2006/relationships/tags" Target="../tags/tag61.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3.xml"/><Relationship Id="rId1" Type="http://schemas.openxmlformats.org/officeDocument/2006/relationships/tags" Target="../tags/tag62.xml"/><Relationship Id="rId4" Type="http://schemas.openxmlformats.org/officeDocument/2006/relationships/image" Target="../media/image49.tiff"/></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3.xml"/><Relationship Id="rId1" Type="http://schemas.openxmlformats.org/officeDocument/2006/relationships/tags" Target="../tags/tag63.xml"/><Relationship Id="rId4" Type="http://schemas.openxmlformats.org/officeDocument/2006/relationships/image" Target="../media/image50.tiff"/></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3.xml"/><Relationship Id="rId1" Type="http://schemas.openxmlformats.org/officeDocument/2006/relationships/tags" Target="../tags/tag64.xml"/><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3.xml"/><Relationship Id="rId1" Type="http://schemas.openxmlformats.org/officeDocument/2006/relationships/tags" Target="../tags/tag65.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4.xml"/><Relationship Id="rId1" Type="http://schemas.openxmlformats.org/officeDocument/2006/relationships/tags" Target="../tags/tag66.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3.xml"/><Relationship Id="rId1" Type="http://schemas.openxmlformats.org/officeDocument/2006/relationships/tags" Target="../tags/tag67.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3.xml"/><Relationship Id="rId1" Type="http://schemas.openxmlformats.org/officeDocument/2006/relationships/tags" Target="../tags/tag68.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4.xml"/><Relationship Id="rId1" Type="http://schemas.openxmlformats.org/officeDocument/2006/relationships/tags" Target="../tags/tag69.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13.xml"/><Relationship Id="rId1" Type="http://schemas.openxmlformats.org/officeDocument/2006/relationships/tags" Target="../tags/tag70.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13.xml"/><Relationship Id="rId1" Type="http://schemas.openxmlformats.org/officeDocument/2006/relationships/tags" Target="../tags/tag71.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13.xml"/><Relationship Id="rId1" Type="http://schemas.openxmlformats.org/officeDocument/2006/relationships/tags" Target="../tags/tag72.xml"/><Relationship Id="rId4" Type="http://schemas.openxmlformats.org/officeDocument/2006/relationships/image" Target="../media/image52.jpe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13.xml"/><Relationship Id="rId1" Type="http://schemas.openxmlformats.org/officeDocument/2006/relationships/tags" Target="../tags/tag73.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10.xml"/><Relationship Id="rId1" Type="http://schemas.openxmlformats.org/officeDocument/2006/relationships/tags" Target="../tags/tag7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469497" y="1219200"/>
            <a:ext cx="6557379" cy="1666626"/>
          </a:xfrm>
        </p:spPr>
        <p:txBody>
          <a:bodyPr/>
          <a:lstStyle/>
          <a:p>
            <a:pPr rtl="0"/>
            <a:r>
              <a:rPr lang="es-419">
                <a:solidFill>
                  <a:schemeClr val="accent5">
                    <a:lumMod val="40000"/>
                    <a:lumOff val="60000"/>
                  </a:schemeClr>
                </a:solidFill>
              </a:rPr>
              <a:t>Módulo 2: Configuración básica del Switch y dispositivo final</a:t>
            </a:r>
          </a:p>
        </p:txBody>
      </p:sp>
      <p:sp>
        <p:nvSpPr>
          <p:cNvPr id="5" name="Text Placeholder 4"/>
          <p:cNvSpPr>
            <a:spLocks noGrp="1"/>
          </p:cNvSpPr>
          <p:nvPr>
            <p:ph type="body" sz="quarter" idx="13"/>
          </p:nvPr>
        </p:nvSpPr>
        <p:spPr>
          <a:xfrm>
            <a:off x="469497" y="3127609"/>
            <a:ext cx="5925246" cy="299001"/>
          </a:xfrm>
        </p:spPr>
        <p:txBody>
          <a:bodyPr/>
          <a:lstStyle/>
          <a:p>
            <a:pPr rtl="0"/>
            <a:r>
              <a:rPr lang="es-419">
                <a:solidFill>
                  <a:schemeClr val="bg2">
                    <a:lumMod val="40000"/>
                    <a:lumOff val="60000"/>
                  </a:schemeClr>
                </a:solidFill>
              </a:rPr>
              <a:t>Materiales del instructor</a:t>
            </a:r>
          </a:p>
        </p:txBody>
      </p:sp>
      <p:sp>
        <p:nvSpPr>
          <p:cNvPr id="7" name="Subtitle 6"/>
          <p:cNvSpPr>
            <a:spLocks noGrp="1"/>
          </p:cNvSpPr>
          <p:nvPr>
            <p:ph type="subTitle" idx="1"/>
          </p:nvPr>
        </p:nvSpPr>
        <p:spPr>
          <a:xfrm>
            <a:off x="469497" y="3809526"/>
            <a:ext cx="2368954" cy="902174"/>
          </a:xfrm>
        </p:spPr>
        <p:txBody>
          <a:bodyPr/>
          <a:lstStyle/>
          <a:p>
            <a:pPr rtl="0"/>
            <a:r>
              <a:rPr lang="es-419">
                <a:solidFill>
                  <a:schemeClr val="accent5">
                    <a:lumMod val="40000"/>
                    <a:lumOff val="60000"/>
                  </a:schemeClr>
                </a:solidFill>
              </a:rPr>
              <a:t>Introducción a Redes v7.0 (ITN)</a:t>
            </a:r>
          </a:p>
          <a:p>
            <a:endParaRPr lang="en-US" dirty="0"/>
          </a:p>
        </p:txBody>
      </p:sp>
    </p:spTree>
    <p:custDataLst>
      <p:tags r:id="rId1"/>
    </p:custDataLst>
    <p:extLst>
      <p:ext uri="{BB962C8B-B14F-4D97-AF65-F5344CB8AC3E}">
        <p14:creationId xmlns:p14="http://schemas.microsoft.com/office/powerpoint/2010/main" val="343650477"/>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s-419"/>
              <a:t>Módulo 2: Mejores prácticas</a:t>
            </a:r>
          </a:p>
        </p:txBody>
      </p:sp>
      <p:sp>
        <p:nvSpPr>
          <p:cNvPr id="11266" name="Rectangle 34"/>
          <p:cNvSpPr>
            <a:spLocks noGrp="1" noChangeArrowheads="1"/>
          </p:cNvSpPr>
          <p:nvPr>
            <p:ph idx="1"/>
          </p:nvPr>
        </p:nvSpPr>
        <p:spPr>
          <a:xfrm>
            <a:off x="144065" y="798944"/>
            <a:ext cx="8853286" cy="4016895"/>
          </a:xfrm>
        </p:spPr>
        <p:txBody>
          <a:bodyPr/>
          <a:lstStyle/>
          <a:p>
            <a:pPr marL="0" indent="0" rtl="0">
              <a:lnSpc>
                <a:spcPct val="85000"/>
              </a:lnSpc>
              <a:spcBef>
                <a:spcPct val="30000"/>
              </a:spcBef>
              <a:buNone/>
            </a:pPr>
            <a:r>
              <a:rPr lang="es-419"/>
              <a:t>Antes de enseñar el Módulo #2, el instructor debe:</a:t>
            </a:r>
          </a:p>
          <a:p>
            <a:pPr rtl="0">
              <a:lnSpc>
                <a:spcPct val="85000"/>
              </a:lnSpc>
              <a:spcBef>
                <a:spcPct val="30000"/>
              </a:spcBef>
              <a:buFont typeface="Arial" panose="020B0604020202020204" pitchFamily="34" charset="0"/>
              <a:buChar char="•"/>
            </a:pPr>
            <a:r>
              <a:rPr lang="es-419"/>
              <a:t>Revisar las actividades y evaluaciones de este módulo.</a:t>
            </a:r>
          </a:p>
          <a:p>
            <a:pPr rtl="0">
              <a:lnSpc>
                <a:spcPct val="85000"/>
              </a:lnSpc>
              <a:spcBef>
                <a:spcPct val="30000"/>
              </a:spcBef>
              <a:buFont typeface="Arial" panose="020B0604020202020204" pitchFamily="34" charset="0"/>
              <a:buChar char="•"/>
            </a:pPr>
            <a:r>
              <a:rPr lang="es-419"/>
              <a:t>Tratar de incluir la mayor cantidad de preguntas que sean posibles, con el fin de mantener a los estudiantes concentrados durante la presentación.</a:t>
            </a:r>
          </a:p>
          <a:p>
            <a:pPr marL="0" indent="0" rtl="0">
              <a:lnSpc>
                <a:spcPct val="85000"/>
              </a:lnSpc>
              <a:spcBef>
                <a:spcPct val="30000"/>
              </a:spcBef>
              <a:buNone/>
            </a:pPr>
            <a:r>
              <a:rPr lang="es-419"/>
              <a:t>Tema 2.1</a:t>
            </a:r>
          </a:p>
          <a:p>
            <a:pPr lvl="1" rtl="0">
              <a:lnSpc>
                <a:spcPct val="85000"/>
              </a:lnSpc>
              <a:spcBef>
                <a:spcPct val="30000"/>
              </a:spcBef>
            </a:pPr>
            <a:r>
              <a:rPr lang="es-419"/>
              <a:t>Pregunte a los estudiantes o tenga un debate en clase</a:t>
            </a:r>
          </a:p>
          <a:p>
            <a:pPr lvl="2" rtl="0">
              <a:lnSpc>
                <a:spcPct val="85000"/>
              </a:lnSpc>
              <a:spcBef>
                <a:spcPct val="30000"/>
              </a:spcBef>
            </a:pPr>
            <a:r>
              <a:rPr lang="es-419"/>
              <a:t>¿Cuáles son las ventajas y desventajas de usar una interfaz gráfica GUI o CLI?</a:t>
            </a:r>
          </a:p>
          <a:p>
            <a:pPr lvl="2" rtl="0">
              <a:lnSpc>
                <a:spcPct val="85000"/>
              </a:lnSpc>
              <a:spcBef>
                <a:spcPct val="30000"/>
              </a:spcBef>
            </a:pPr>
            <a:r>
              <a:rPr lang="es-419"/>
              <a:t>¿Por qué es más importante usar SSH en lugar de Telnet?</a:t>
            </a:r>
          </a:p>
          <a:p>
            <a:pPr lvl="2" rtl="0">
              <a:lnSpc>
                <a:spcPct val="85000"/>
              </a:lnSpc>
              <a:spcBef>
                <a:spcPct val="30000"/>
              </a:spcBef>
            </a:pPr>
            <a:r>
              <a:rPr lang="es-419"/>
              <a:t>Si está disponible, muestre a la clase cómo acceder de forma remota a un switch mediante un programa de emulación de terminal como Tera Term o PuTTY. </a:t>
            </a:r>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55670768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s-419"/>
              <a:t>Módulo 2: Buenas prácticas (Continuación) </a:t>
            </a:r>
          </a:p>
        </p:txBody>
      </p:sp>
      <p:sp>
        <p:nvSpPr>
          <p:cNvPr id="11266" name="Rectangle 34"/>
          <p:cNvSpPr>
            <a:spLocks noGrp="1" noChangeArrowheads="1"/>
          </p:cNvSpPr>
          <p:nvPr>
            <p:ph idx="1"/>
          </p:nvPr>
        </p:nvSpPr>
        <p:spPr>
          <a:xfrm>
            <a:off x="144065" y="798944"/>
            <a:ext cx="8853286" cy="3818775"/>
          </a:xfrm>
        </p:spPr>
        <p:txBody>
          <a:bodyPr/>
          <a:lstStyle/>
          <a:p>
            <a:pPr marL="0" indent="0" rtl="0">
              <a:lnSpc>
                <a:spcPct val="85000"/>
              </a:lnSpc>
              <a:spcBef>
                <a:spcPct val="30000"/>
              </a:spcBef>
              <a:buNone/>
            </a:pPr>
            <a:r>
              <a:rPr lang="es-419"/>
              <a:t>Tema 2.2</a:t>
            </a:r>
          </a:p>
          <a:p>
            <a:pPr lvl="1" rtl="0">
              <a:lnSpc>
                <a:spcPct val="85000"/>
              </a:lnSpc>
              <a:spcBef>
                <a:spcPct val="30000"/>
              </a:spcBef>
            </a:pPr>
            <a:r>
              <a:rPr lang="es-419"/>
              <a:t>Pregunte a los estudiantes o tenga un debate en clase</a:t>
            </a:r>
          </a:p>
          <a:p>
            <a:pPr lvl="2" rtl="0">
              <a:lnSpc>
                <a:spcPct val="85000"/>
              </a:lnSpc>
              <a:spcBef>
                <a:spcPct val="30000"/>
              </a:spcBef>
            </a:pPr>
            <a:r>
              <a:rPr lang="es-419"/>
              <a:t>Explique las diferencias entre el modo EXEC de usuario y el modo EXEC privilegiado. Puede escribir los indicadores del switch en la pizzara y explicar que los indicadores mostrarán el modo actual. </a:t>
            </a:r>
          </a:p>
          <a:p>
            <a:pPr lvl="2" rtl="0">
              <a:lnSpc>
                <a:spcPct val="85000"/>
              </a:lnSpc>
              <a:spcBef>
                <a:spcPct val="30000"/>
              </a:spcBef>
            </a:pPr>
            <a:r>
              <a:rPr lang="es-419"/>
              <a:t>¿Por qué cree que los comandos disponibles en el modo EXEC de usuario son limitados?</a:t>
            </a:r>
          </a:p>
          <a:p>
            <a:pPr lvl="2" rtl="0">
              <a:lnSpc>
                <a:spcPct val="85000"/>
              </a:lnSpc>
              <a:spcBef>
                <a:spcPct val="30000"/>
              </a:spcBef>
            </a:pPr>
            <a:r>
              <a:rPr lang="es-419"/>
              <a:t>¿Cuáles son las diferencias entre el modo EXEC privilegiado y el modo de configuración global? </a:t>
            </a:r>
          </a:p>
          <a:p>
            <a:pPr lvl="2" rtl="0">
              <a:lnSpc>
                <a:spcPct val="85000"/>
              </a:lnSpc>
              <a:spcBef>
                <a:spcPct val="30000"/>
              </a:spcBef>
            </a:pPr>
            <a:r>
              <a:rPr lang="es-419"/>
              <a:t>Dibuje los diferentes modos de indicadores IOS en la pizarra y explique las diferencias entre los modos de configuración y cómo saber en qué modo se encuentra el switch actualmente. </a:t>
            </a:r>
          </a:p>
          <a:p>
            <a:pPr marL="0" indent="0" rtl="0">
              <a:lnSpc>
                <a:spcPct val="85000"/>
              </a:lnSpc>
              <a:spcBef>
                <a:spcPct val="30000"/>
              </a:spcBef>
              <a:buNone/>
            </a:pPr>
            <a:r>
              <a:rPr lang="es-419"/>
              <a:t>Tema 2.3</a:t>
            </a:r>
          </a:p>
          <a:p>
            <a:pPr lvl="1" rtl="0">
              <a:lnSpc>
                <a:spcPct val="85000"/>
              </a:lnSpc>
              <a:spcBef>
                <a:spcPct val="30000"/>
              </a:spcBef>
            </a:pPr>
            <a:r>
              <a:rPr lang="es-419"/>
              <a:t>Pregunte a los estudiantes o tenga un debate en clase</a:t>
            </a:r>
          </a:p>
          <a:p>
            <a:pPr lvl="2" rtl="0">
              <a:lnSpc>
                <a:spcPct val="85000"/>
              </a:lnSpc>
              <a:spcBef>
                <a:spcPct val="30000"/>
              </a:spcBef>
            </a:pPr>
            <a:r>
              <a:rPr lang="es-419"/>
              <a:t>Dibuje la estructura de comandos básica del IOS en la pizarra y describa la sintaxis</a:t>
            </a:r>
          </a:p>
          <a:p>
            <a:pPr lvl="2" algn="thaiDist" rtl="0">
              <a:lnSpc>
                <a:spcPct val="85000"/>
              </a:lnSpc>
              <a:spcBef>
                <a:spcPct val="30000"/>
              </a:spcBef>
            </a:pPr>
            <a:r>
              <a:rPr lang="es-419"/>
              <a:t>¿Qué teclas de acceso rápido o accesos directos utiliza en sus equipos? (F5 para actualizar, Ctrl+C para copiar, Ctrl+S para guardar, etc.)</a:t>
            </a:r>
          </a:p>
          <a:p>
            <a:pPr lvl="2" algn="thaiDist" rtl="0">
              <a:lnSpc>
                <a:spcPct val="85000"/>
              </a:lnSpc>
              <a:spcBef>
                <a:spcPct val="30000"/>
              </a:spcBef>
            </a:pPr>
            <a:r>
              <a:rPr lang="es-419"/>
              <a:t>Si es posible, muestre la CLI de un switch y muestre la función de ayuda para varios comandos. </a:t>
            </a:r>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24938879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s-419"/>
              <a:t>Módulo 2: Buenas prácticas (Continuación) </a:t>
            </a:r>
          </a:p>
        </p:txBody>
      </p:sp>
      <p:sp>
        <p:nvSpPr>
          <p:cNvPr id="11266" name="Rectangle 34"/>
          <p:cNvSpPr>
            <a:spLocks noGrp="1" noChangeArrowheads="1"/>
          </p:cNvSpPr>
          <p:nvPr>
            <p:ph idx="1"/>
          </p:nvPr>
        </p:nvSpPr>
        <p:spPr>
          <a:xfrm>
            <a:off x="144065" y="798944"/>
            <a:ext cx="8853286" cy="3818775"/>
          </a:xfrm>
        </p:spPr>
        <p:txBody>
          <a:bodyPr/>
          <a:lstStyle/>
          <a:p>
            <a:pPr marL="0" indent="0" rtl="0">
              <a:lnSpc>
                <a:spcPct val="85000"/>
              </a:lnSpc>
              <a:spcBef>
                <a:spcPct val="30000"/>
              </a:spcBef>
              <a:buNone/>
            </a:pPr>
            <a:r>
              <a:rPr lang="es-419"/>
              <a:t>Tema 2.4</a:t>
            </a:r>
          </a:p>
          <a:p>
            <a:pPr lvl="1" rtl="0">
              <a:lnSpc>
                <a:spcPct val="85000"/>
              </a:lnSpc>
              <a:spcBef>
                <a:spcPct val="30000"/>
              </a:spcBef>
            </a:pPr>
            <a:r>
              <a:rPr lang="es-419"/>
              <a:t>Pregunte a los estudiantes o tenga un debate en clase</a:t>
            </a:r>
          </a:p>
          <a:p>
            <a:pPr lvl="2" algn="thaiDist" rtl="0">
              <a:lnSpc>
                <a:spcPct val="85000"/>
              </a:lnSpc>
              <a:spcBef>
                <a:spcPct val="30000"/>
              </a:spcBef>
            </a:pPr>
            <a:r>
              <a:rPr lang="es-419"/>
              <a:t>Explique las pautas para nombrar un dispositivo de red y por qué se debe cambiar el nombre predeterminado.</a:t>
            </a:r>
          </a:p>
          <a:p>
            <a:pPr lvl="2" algn="thaiDist" rtl="0">
              <a:lnSpc>
                <a:spcPct val="85000"/>
              </a:lnSpc>
              <a:spcBef>
                <a:spcPct val="30000"/>
              </a:spcBef>
            </a:pPr>
            <a:r>
              <a:rPr lang="es-419"/>
              <a:t>¿Por qué querrías cifrar todas las contraseñas en un switch?</a:t>
            </a:r>
          </a:p>
          <a:p>
            <a:pPr lvl="2" algn="thaiDist" rtl="0">
              <a:lnSpc>
                <a:spcPct val="85000"/>
              </a:lnSpc>
              <a:spcBef>
                <a:spcPct val="30000"/>
              </a:spcBef>
            </a:pPr>
            <a:r>
              <a:rPr lang="es-419"/>
              <a:t>¿Por qué es importante configurar un banner en un dispositivo de red?</a:t>
            </a:r>
          </a:p>
          <a:p>
            <a:pPr marL="261937" lvl="2" indent="0" algn="thaiDist">
              <a:lnSpc>
                <a:spcPct val="85000"/>
              </a:lnSpc>
              <a:spcBef>
                <a:spcPct val="30000"/>
              </a:spcBef>
              <a:buNone/>
            </a:pPr>
            <a:endParaRPr lang="en-US" dirty="0"/>
          </a:p>
          <a:p>
            <a:pPr marL="0" indent="0" rtl="0">
              <a:lnSpc>
                <a:spcPct val="85000"/>
              </a:lnSpc>
              <a:spcBef>
                <a:spcPct val="30000"/>
              </a:spcBef>
              <a:buNone/>
            </a:pPr>
            <a:r>
              <a:rPr lang="es-419"/>
              <a:t>Tema 2.5</a:t>
            </a:r>
          </a:p>
          <a:p>
            <a:pPr lvl="1" rtl="0">
              <a:lnSpc>
                <a:spcPct val="85000"/>
              </a:lnSpc>
              <a:spcBef>
                <a:spcPct val="30000"/>
              </a:spcBef>
            </a:pPr>
            <a:r>
              <a:rPr lang="es-419"/>
              <a:t>Pregunte a los estudiantes o tenga un debate en clase</a:t>
            </a:r>
          </a:p>
          <a:p>
            <a:pPr lvl="2" rtl="0">
              <a:lnSpc>
                <a:spcPct val="85000"/>
              </a:lnSpc>
              <a:spcBef>
                <a:spcPct val="30000"/>
              </a:spcBef>
            </a:pPr>
            <a:r>
              <a:rPr lang="es-419"/>
              <a:t>¿Cuál sería una desventaja de reiniciar un switch?</a:t>
            </a:r>
          </a:p>
          <a:p>
            <a:pPr lvl="2" rtl="0">
              <a:lnSpc>
                <a:spcPct val="85000"/>
              </a:lnSpc>
              <a:spcBef>
                <a:spcPct val="30000"/>
              </a:spcBef>
            </a:pPr>
            <a:r>
              <a:rPr lang="es-419"/>
              <a:t>¿Cuál es la diferencia entre running-config y startup-config?</a:t>
            </a:r>
          </a:p>
          <a:p>
            <a:pPr lvl="2" rtl="0">
              <a:lnSpc>
                <a:spcPct val="85000"/>
              </a:lnSpc>
              <a:spcBef>
                <a:spcPct val="30000"/>
              </a:spcBef>
            </a:pPr>
            <a:r>
              <a:rPr lang="es-419"/>
              <a:t>Si es posible, analice un ejemplo de captura de running-config o startup-config en un archivo de texto. </a:t>
            </a:r>
          </a:p>
          <a:p>
            <a:pPr lvl="1">
              <a:lnSpc>
                <a:spcPct val="85000"/>
              </a:lnSpc>
              <a:spcBef>
                <a:spcPct val="30000"/>
              </a:spcBef>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lvl="2">
              <a:lnSpc>
                <a:spcPct val="85000"/>
              </a:lnSpc>
              <a:spcBef>
                <a:spcPct val="30000"/>
              </a:spcBef>
            </a:pPr>
            <a:endParaRPr lang="en-US" dirty="0"/>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786234882"/>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rtl="0"/>
            <a:r>
              <a:rPr lang="es-419"/>
              <a:t>Módulo 2: Buenas prácticas (Continuación) </a:t>
            </a:r>
          </a:p>
        </p:txBody>
      </p:sp>
      <p:sp>
        <p:nvSpPr>
          <p:cNvPr id="11266" name="Rectangle 34"/>
          <p:cNvSpPr>
            <a:spLocks noGrp="1" noChangeArrowheads="1"/>
          </p:cNvSpPr>
          <p:nvPr>
            <p:ph idx="1"/>
          </p:nvPr>
        </p:nvSpPr>
        <p:spPr>
          <a:xfrm>
            <a:off x="144065" y="798944"/>
            <a:ext cx="8853286" cy="3818775"/>
          </a:xfrm>
        </p:spPr>
        <p:txBody>
          <a:bodyPr/>
          <a:lstStyle/>
          <a:p>
            <a:pPr marL="0" indent="0" rtl="0">
              <a:lnSpc>
                <a:spcPct val="85000"/>
              </a:lnSpc>
              <a:spcBef>
                <a:spcPct val="30000"/>
              </a:spcBef>
              <a:buNone/>
            </a:pPr>
            <a:r>
              <a:rPr lang="es-419"/>
              <a:t>Tema 2.6</a:t>
            </a:r>
          </a:p>
          <a:p>
            <a:pPr lvl="1" rtl="0">
              <a:lnSpc>
                <a:spcPct val="85000"/>
              </a:lnSpc>
              <a:spcBef>
                <a:spcPct val="30000"/>
              </a:spcBef>
            </a:pPr>
            <a:r>
              <a:rPr lang="es-419"/>
              <a:t>Pregunte a los estudiantes o tenga un debate en clase</a:t>
            </a:r>
          </a:p>
          <a:p>
            <a:pPr lvl="2" rtl="0">
              <a:lnSpc>
                <a:spcPct val="85000"/>
              </a:lnSpc>
              <a:spcBef>
                <a:spcPct val="30000"/>
              </a:spcBef>
            </a:pPr>
            <a:r>
              <a:rPr lang="es-419"/>
              <a:t>Asigne un nombre a algunos dispositivos finales configurados con direcciones IP. ¿Por qué deben configurarse con una dirección IP?</a:t>
            </a:r>
          </a:p>
          <a:p>
            <a:pPr lvl="2" algn="thaiDist" rtl="0">
              <a:lnSpc>
                <a:spcPct val="85000"/>
              </a:lnSpc>
              <a:spcBef>
                <a:spcPct val="30000"/>
              </a:spcBef>
            </a:pPr>
            <a:r>
              <a:rPr lang="es-419"/>
              <a:t>Si está disponible, muestre varios medios de red como cables Ethernet o cables de fibra óptica y cómo se conectan a un puerto del switch. </a:t>
            </a:r>
          </a:p>
          <a:p>
            <a:pPr marL="261937" lvl="2" indent="0" algn="thaiDist">
              <a:lnSpc>
                <a:spcPct val="85000"/>
              </a:lnSpc>
              <a:spcBef>
                <a:spcPct val="30000"/>
              </a:spcBef>
              <a:buNone/>
            </a:pPr>
            <a:endParaRPr lang="en-US" dirty="0"/>
          </a:p>
          <a:p>
            <a:pPr marL="0" indent="0" rtl="0">
              <a:lnSpc>
                <a:spcPct val="85000"/>
              </a:lnSpc>
              <a:spcBef>
                <a:spcPct val="30000"/>
              </a:spcBef>
              <a:buNone/>
            </a:pPr>
            <a:r>
              <a:rPr lang="es-419"/>
              <a:t>Tema 2.7</a:t>
            </a:r>
          </a:p>
          <a:p>
            <a:pPr lvl="1" rtl="0">
              <a:lnSpc>
                <a:spcPct val="85000"/>
              </a:lnSpc>
              <a:spcBef>
                <a:spcPct val="30000"/>
              </a:spcBef>
            </a:pPr>
            <a:r>
              <a:rPr lang="es-419"/>
              <a:t>Pregunte a los estudiantes o tenga un debate en clase</a:t>
            </a:r>
          </a:p>
          <a:p>
            <a:pPr lvl="2" rtl="0">
              <a:lnSpc>
                <a:spcPct val="85000"/>
              </a:lnSpc>
              <a:spcBef>
                <a:spcPct val="30000"/>
              </a:spcBef>
            </a:pPr>
            <a:r>
              <a:rPr lang="es-419"/>
              <a:t>¿Alguna vez ha configurado su ordenador con una dirección IP manual?</a:t>
            </a:r>
          </a:p>
          <a:p>
            <a:pPr lvl="2" rtl="0">
              <a:lnSpc>
                <a:spcPct val="85000"/>
              </a:lnSpc>
              <a:spcBef>
                <a:spcPct val="30000"/>
              </a:spcBef>
            </a:pPr>
            <a:r>
              <a:rPr lang="es-419"/>
              <a:t>¿Por qué necesita usar el comando </a:t>
            </a:r>
            <a:r>
              <a:rPr lang="es-419" b="1"/>
              <a:t>no shutdown </a:t>
            </a:r>
            <a:r>
              <a:rPr lang="es-419"/>
              <a:t>en una interfaz?</a:t>
            </a:r>
          </a:p>
          <a:p>
            <a:pPr lvl="2">
              <a:lnSpc>
                <a:spcPct val="85000"/>
              </a:lnSpc>
              <a:spcBef>
                <a:spcPct val="30000"/>
              </a:spcBef>
            </a:pPr>
            <a:endParaRPr lang="en-US" dirty="0"/>
          </a:p>
          <a:p>
            <a:pPr marL="0" indent="0" rtl="0">
              <a:lnSpc>
                <a:spcPct val="85000"/>
              </a:lnSpc>
              <a:spcBef>
                <a:spcPct val="30000"/>
              </a:spcBef>
              <a:buNone/>
            </a:pPr>
            <a:r>
              <a:rPr lang="es-419"/>
              <a:t>Tema 2.8</a:t>
            </a:r>
          </a:p>
          <a:p>
            <a:pPr lvl="1" rtl="0">
              <a:lnSpc>
                <a:spcPct val="85000"/>
              </a:lnSpc>
              <a:spcBef>
                <a:spcPct val="30000"/>
              </a:spcBef>
            </a:pPr>
            <a:r>
              <a:rPr lang="es-419"/>
              <a:t>Pregunte a los estudiantes o tenga un debate en clase</a:t>
            </a:r>
          </a:p>
          <a:p>
            <a:pPr lvl="2" algn="thaiDist" rtl="0">
              <a:lnSpc>
                <a:spcPct val="85000"/>
              </a:lnSpc>
              <a:spcBef>
                <a:spcPct val="30000"/>
              </a:spcBef>
            </a:pPr>
            <a:r>
              <a:rPr lang="es-419"/>
              <a:t>¿Por qué es importante probar la conectividad de extremo a extremo?</a:t>
            </a:r>
          </a:p>
          <a:p>
            <a:pPr>
              <a:lnSpc>
                <a:spcPct val="85000"/>
              </a:lnSpc>
              <a:spcBef>
                <a:spcPct val="30000"/>
              </a:spcBef>
            </a:pPr>
            <a:endParaRPr lang="en-US" dirty="0"/>
          </a:p>
          <a:p>
            <a:pPr lvl="1">
              <a:lnSpc>
                <a:spcPct val="85000"/>
              </a:lnSpc>
              <a:spcBef>
                <a:spcPct val="30000"/>
              </a:spcBef>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lvl="2">
              <a:lnSpc>
                <a:spcPct val="85000"/>
              </a:lnSpc>
              <a:spcBef>
                <a:spcPct val="30000"/>
              </a:spcBef>
            </a:pPr>
            <a:endParaRPr lang="en-US" dirty="0"/>
          </a:p>
          <a:p>
            <a:pPr lvl="2">
              <a:lnSpc>
                <a:spcPct val="85000"/>
              </a:lnSpc>
              <a:spcBef>
                <a:spcPct val="30000"/>
              </a:spcBef>
            </a:pPr>
            <a:endParaRPr lang="en-US" dirty="0"/>
          </a:p>
          <a:p>
            <a:pPr lvl="1">
              <a:lnSpc>
                <a:spcPct val="85000"/>
              </a:lnSpc>
              <a:spcBef>
                <a:spcPct val="30000"/>
              </a:spcBef>
            </a:pPr>
            <a:endParaRPr lang="en-US" dirty="0"/>
          </a:p>
          <a:p>
            <a:pPr lvl="2">
              <a:lnSpc>
                <a:spcPct val="85000"/>
              </a:lnSpc>
              <a:spcBef>
                <a:spcPct val="30000"/>
              </a:spcBef>
            </a:pPr>
            <a:endParaRPr lang="en-US" dirty="0"/>
          </a:p>
          <a:p>
            <a:pPr marL="0" indent="0">
              <a:lnSpc>
                <a:spcPct val="85000"/>
              </a:lnSpc>
              <a:spcBef>
                <a:spcPct val="30000"/>
              </a:spcBef>
              <a:buNone/>
            </a:pPr>
            <a:endParaRPr lang="en-US" dirty="0"/>
          </a:p>
          <a:p>
            <a:pPr marL="0" indent="0">
              <a:lnSpc>
                <a:spcPct val="85000"/>
              </a:lnSpc>
              <a:spcBef>
                <a:spcPct val="30000"/>
              </a:spcBef>
              <a:buNone/>
            </a:pPr>
            <a:endParaRPr lang="en-US" dirty="0"/>
          </a:p>
          <a:p>
            <a:pPr lvl="1">
              <a:lnSpc>
                <a:spcPct val="85000"/>
              </a:lnSpc>
              <a:spcBef>
                <a:spcPct val="30000"/>
              </a:spcBef>
            </a:pPr>
            <a:endParaRPr lang="en-US" dirty="0"/>
          </a:p>
          <a:p>
            <a:pPr eaLnBrk="1" hangingPunct="1">
              <a:lnSpc>
                <a:spcPct val="85000"/>
              </a:lnSpc>
              <a:spcBef>
                <a:spcPct val="30000"/>
              </a:spcBef>
            </a:pPr>
            <a:endParaRPr lang="en-US" dirty="0"/>
          </a:p>
          <a:p>
            <a:pPr marL="630238" lvl="2" indent="-214313">
              <a:buFont typeface="Arial" panose="020B0604020202020204" pitchFamily="34" charset="0"/>
              <a:buChar char="•"/>
            </a:pPr>
            <a:endParaRPr lang="en-US" sz="1200" dirty="0"/>
          </a:p>
          <a:p>
            <a:pPr marL="630238" lvl="2" indent="-214313">
              <a:buFont typeface="Arial" panose="020B0604020202020204" pitchFamily="34" charset="0"/>
              <a:buChar char="•"/>
            </a:pPr>
            <a:endParaRPr lang="en-US" sz="1500" dirty="0"/>
          </a:p>
          <a:p>
            <a:pPr eaLnBrk="1" hangingPunct="1">
              <a:lnSpc>
                <a:spcPct val="85000"/>
              </a:lnSpc>
              <a:spcBef>
                <a:spcPct val="30000"/>
              </a:spcBef>
            </a:pPr>
            <a:endParaRPr lang="en-US" b="1" dirty="0">
              <a:solidFill>
                <a:srgbClr val="FF0000"/>
              </a:solidFill>
            </a:endParaRPr>
          </a:p>
          <a:p>
            <a:pPr eaLnBrk="1" hangingPunct="1">
              <a:lnSpc>
                <a:spcPct val="85000"/>
              </a:lnSpc>
              <a:spcBef>
                <a:spcPct val="30000"/>
              </a:spcBef>
            </a:pPr>
            <a:endParaRPr lang="en-US" dirty="0"/>
          </a:p>
        </p:txBody>
      </p:sp>
    </p:spTree>
    <p:custDataLst>
      <p:tags r:id="rId1"/>
    </p:custDataLst>
    <p:extLst>
      <p:ext uri="{BB962C8B-B14F-4D97-AF65-F5344CB8AC3E}">
        <p14:creationId xmlns:p14="http://schemas.microsoft.com/office/powerpoint/2010/main" val="193034417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6"/>
          <p:cNvSpPr>
            <a:spLocks noGrp="1"/>
          </p:cNvSpPr>
          <p:nvPr>
            <p:ph type="subTitle" idx="1"/>
          </p:nvPr>
        </p:nvSpPr>
        <p:spPr>
          <a:xfrm>
            <a:off x="469497" y="3809526"/>
            <a:ext cx="2368954" cy="902174"/>
          </a:xfrm>
        </p:spPr>
        <p:txBody>
          <a:bodyPr/>
          <a:lstStyle/>
          <a:p>
            <a:pPr rtl="0"/>
            <a:r>
              <a:rPr lang="es-419">
                <a:solidFill>
                  <a:schemeClr val="accent5">
                    <a:lumMod val="40000"/>
                    <a:lumOff val="60000"/>
                  </a:schemeClr>
                </a:solidFill>
              </a:rPr>
              <a:t>Introducción a Redes v7.0 (ITN)</a:t>
            </a:r>
          </a:p>
          <a:p>
            <a:endParaRPr lang="en-US" dirty="0"/>
          </a:p>
        </p:txBody>
      </p:sp>
      <p:sp>
        <p:nvSpPr>
          <p:cNvPr id="6" name="Title 5"/>
          <p:cNvSpPr>
            <a:spLocks noGrp="1"/>
          </p:cNvSpPr>
          <p:nvPr>
            <p:ph type="ctrTitle"/>
          </p:nvPr>
        </p:nvSpPr>
        <p:spPr>
          <a:xfrm>
            <a:off x="469497" y="2316480"/>
            <a:ext cx="6672708" cy="1080143"/>
          </a:xfrm>
        </p:spPr>
        <p:txBody>
          <a:bodyPr/>
          <a:lstStyle/>
          <a:p>
            <a:pPr rtl="0"/>
            <a:r>
              <a:rPr lang="es-419">
                <a:solidFill>
                  <a:schemeClr val="accent5">
                    <a:lumMod val="40000"/>
                    <a:lumOff val="60000"/>
                  </a:schemeClr>
                </a:solidFill>
              </a:rPr>
              <a:t>Módulo 2: Configuración básica del Switch y dispositivo final</a:t>
            </a:r>
          </a:p>
        </p:txBody>
      </p:sp>
    </p:spTree>
    <p:custDataLst>
      <p:tags r:id="rId1"/>
    </p:custDataLst>
    <p:extLst>
      <p:ext uri="{BB962C8B-B14F-4D97-AF65-F5344CB8AC3E}">
        <p14:creationId xmlns:p14="http://schemas.microsoft.com/office/powerpoint/2010/main" val="198938986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p:txBody>
          <a:bodyPr/>
          <a:lstStyle/>
          <a:p>
            <a:pPr rtl="0" eaLnBrk="1" hangingPunct="1"/>
            <a:r>
              <a:rPr lang="es-419"/>
              <a:t>Objetivos del módulo</a:t>
            </a:r>
          </a:p>
        </p:txBody>
      </p:sp>
      <p:sp>
        <p:nvSpPr>
          <p:cNvPr id="4099" name="Rectangle 34"/>
          <p:cNvSpPr>
            <a:spLocks noGrp="1" noChangeArrowheads="1"/>
          </p:cNvSpPr>
          <p:nvPr>
            <p:ph idx="1"/>
          </p:nvPr>
        </p:nvSpPr>
        <p:spPr>
          <a:xfrm>
            <a:off x="0" y="685775"/>
            <a:ext cx="9006840" cy="1128717"/>
          </a:xfrm>
        </p:spPr>
        <p:txBody>
          <a:bodyPr/>
          <a:lstStyle/>
          <a:p>
            <a:pPr marL="188912" lvl="1" indent="0" rtl="0">
              <a:buNone/>
            </a:pPr>
            <a:r>
              <a:rPr lang="es-419" b="1"/>
              <a:t>Título del módulo:</a:t>
            </a:r>
            <a:r>
              <a:rPr lang="es-419"/>
              <a:t> Configuración básica del Switch y dispositivo final</a:t>
            </a:r>
          </a:p>
          <a:p>
            <a:pPr marL="188912" lvl="1" indent="0">
              <a:buNone/>
            </a:pPr>
            <a:endParaRPr lang="en-US" b="1" dirty="0"/>
          </a:p>
          <a:p>
            <a:pPr marL="188912" lvl="1" indent="0" rtl="0">
              <a:buNone/>
            </a:pPr>
            <a:r>
              <a:rPr lang="es-419" b="1"/>
              <a:t>Objetivo del Módulo </a:t>
            </a:r>
            <a:r>
              <a:rPr lang="es-419"/>
              <a:t>Implemente la configuración inicial, incluidas las contraseñas, el direccionamiento IP y los parámetros de la puerta de enlace predeterminados en un switch de red y dispositivos finales.</a:t>
            </a:r>
          </a:p>
          <a:p>
            <a:pPr marL="542131" lvl="2" indent="-214313">
              <a:buFont typeface="Arial" panose="020B0604020202020204" pitchFamily="34" charset="0"/>
              <a:buChar char="•"/>
            </a:pPr>
            <a:endParaRPr lang="en-US" sz="1150" dirty="0"/>
          </a:p>
          <a:p>
            <a:pPr marL="327818" lvl="2" indent="0">
              <a:buNone/>
            </a:pPr>
            <a:endParaRPr lang="en-US" sz="1150" dirty="0"/>
          </a:p>
        </p:txBody>
      </p:sp>
      <p:graphicFrame>
        <p:nvGraphicFramePr>
          <p:cNvPr id="4" name="Table 3">
            <a:extLst>
              <a:ext uri="{FF2B5EF4-FFF2-40B4-BE49-F238E27FC236}">
                <a16:creationId xmlns:a16="http://schemas.microsoft.com/office/drawing/2014/main" id="{73C07AB0-6822-FB4C-9445-25B1C20C98B1}"/>
              </a:ext>
            </a:extLst>
          </p:cNvPr>
          <p:cNvGraphicFramePr>
            <a:graphicFrameLocks noGrp="1"/>
          </p:cNvGraphicFramePr>
          <p:nvPr>
            <p:extLst>
              <p:ext uri="{D42A27DB-BD31-4B8C-83A1-F6EECF244321}">
                <p14:modId xmlns:p14="http://schemas.microsoft.com/office/powerpoint/2010/main" val="3292300264"/>
              </p:ext>
            </p:extLst>
          </p:nvPr>
        </p:nvGraphicFramePr>
        <p:xfrm>
          <a:off x="690111" y="1949203"/>
          <a:ext cx="7456362" cy="2759612"/>
        </p:xfrm>
        <a:graphic>
          <a:graphicData uri="http://schemas.openxmlformats.org/drawingml/2006/table">
            <a:tbl>
              <a:tblPr firstRow="1" firstCol="1" bandRow="1">
                <a:tableStyleId>{5C22544A-7EE6-4342-B048-85BDC9FD1C3A}</a:tableStyleId>
              </a:tblPr>
              <a:tblGrid>
                <a:gridCol w="3728181">
                  <a:extLst>
                    <a:ext uri="{9D8B030D-6E8A-4147-A177-3AD203B41FA5}">
                      <a16:colId xmlns:a16="http://schemas.microsoft.com/office/drawing/2014/main" val="1523797708"/>
                    </a:ext>
                  </a:extLst>
                </a:gridCol>
                <a:gridCol w="3728181">
                  <a:extLst>
                    <a:ext uri="{9D8B030D-6E8A-4147-A177-3AD203B41FA5}">
                      <a16:colId xmlns:a16="http://schemas.microsoft.com/office/drawing/2014/main" val="2750207184"/>
                    </a:ext>
                  </a:extLst>
                </a:gridCol>
              </a:tblGrid>
              <a:tr h="134479">
                <a:tc>
                  <a:txBody>
                    <a:bodyPr/>
                    <a:lstStyle/>
                    <a:p>
                      <a:pPr marL="0" marR="0" rtl="0">
                        <a:lnSpc>
                          <a:spcPct val="107000"/>
                        </a:lnSpc>
                        <a:spcBef>
                          <a:spcPts val="0"/>
                        </a:spcBef>
                        <a:spcAft>
                          <a:spcPts val="0"/>
                        </a:spcAft>
                      </a:pPr>
                      <a:r>
                        <a:rPr lang="es-419" sz="1050">
                          <a:effectLst/>
                        </a:rPr>
                        <a:t>Título del tema</a:t>
                      </a:r>
                    </a:p>
                  </a:txBody>
                  <a:tcPr marL="68580" marR="68580" marT="0" marB="0"/>
                </a:tc>
                <a:tc>
                  <a:txBody>
                    <a:bodyPr/>
                    <a:lstStyle/>
                    <a:p>
                      <a:pPr marL="0" marR="0" rtl="0">
                        <a:lnSpc>
                          <a:spcPct val="107000"/>
                        </a:lnSpc>
                        <a:spcBef>
                          <a:spcPts val="0"/>
                        </a:spcBef>
                        <a:spcAft>
                          <a:spcPts val="0"/>
                        </a:spcAft>
                      </a:pPr>
                      <a:r>
                        <a:rPr lang="es-419" sz="1050">
                          <a:effectLst/>
                        </a:rPr>
                        <a:t>Objetivo del tema</a:t>
                      </a:r>
                    </a:p>
                  </a:txBody>
                  <a:tcPr marL="68580" marR="68580" marT="0" marB="0"/>
                </a:tc>
                <a:extLst>
                  <a:ext uri="{0D108BD9-81ED-4DB2-BD59-A6C34878D82A}">
                    <a16:rowId xmlns:a16="http://schemas.microsoft.com/office/drawing/2014/main" val="1874061904"/>
                  </a:ext>
                </a:extLst>
              </a:tr>
              <a:tr h="333554">
                <a:tc>
                  <a:txBody>
                    <a:bodyPr/>
                    <a:lstStyle/>
                    <a:p>
                      <a:pPr rtl="0" fontAlgn="ctr"/>
                      <a:r>
                        <a:rPr lang="es-419" sz="1050" b="1">
                          <a:effectLst/>
                        </a:rPr>
                        <a:t>Acceso a Cisco IOS</a:t>
                      </a:r>
                    </a:p>
                  </a:txBody>
                  <a:tcPr marL="47625" marR="47625" marT="47625" marB="47625" anchor="ctr"/>
                </a:tc>
                <a:tc>
                  <a:txBody>
                    <a:bodyPr/>
                    <a:lstStyle/>
                    <a:p>
                      <a:pPr rtl="0" fontAlgn="ctr"/>
                      <a:r>
                        <a:rPr lang="es-419" sz="1050" b="0">
                          <a:effectLst/>
                        </a:rPr>
                        <a:t>Explique la forma en que se accede a un dispositivo Cisco IOS para propósitos de configuración.</a:t>
                      </a:r>
                    </a:p>
                  </a:txBody>
                  <a:tcPr marL="47625" marR="47625" marT="47625" marB="47625" anchor="ctr"/>
                </a:tc>
                <a:extLst>
                  <a:ext uri="{0D108BD9-81ED-4DB2-BD59-A6C34878D82A}">
                    <a16:rowId xmlns:a16="http://schemas.microsoft.com/office/drawing/2014/main" val="1646858405"/>
                  </a:ext>
                </a:extLst>
              </a:tr>
              <a:tr h="333554">
                <a:tc>
                  <a:txBody>
                    <a:bodyPr/>
                    <a:lstStyle/>
                    <a:p>
                      <a:pPr rtl="0" fontAlgn="ctr"/>
                      <a:r>
                        <a:rPr lang="es-419" sz="1050" b="1">
                          <a:effectLst/>
                        </a:rPr>
                        <a:t>Navegación IOS</a:t>
                      </a:r>
                    </a:p>
                  </a:txBody>
                  <a:tcPr marL="47625" marR="47625" marT="47625" marB="47625" anchor="ctr"/>
                </a:tc>
                <a:tc>
                  <a:txBody>
                    <a:bodyPr/>
                    <a:lstStyle/>
                    <a:p>
                      <a:pPr rtl="0" fontAlgn="ctr"/>
                      <a:r>
                        <a:rPr lang="es-419" sz="1050" b="0">
                          <a:effectLst/>
                        </a:rPr>
                        <a:t>Explique la forma en que se explora Cisco IOS para configurar los dispositivos de red.</a:t>
                      </a:r>
                    </a:p>
                  </a:txBody>
                  <a:tcPr marL="47625" marR="47625" marT="47625" marB="47625" anchor="ctr"/>
                </a:tc>
                <a:extLst>
                  <a:ext uri="{0D108BD9-81ED-4DB2-BD59-A6C34878D82A}">
                    <a16:rowId xmlns:a16="http://schemas.microsoft.com/office/drawing/2014/main" val="3216917477"/>
                  </a:ext>
                </a:extLst>
              </a:tr>
              <a:tr h="333554">
                <a:tc>
                  <a:txBody>
                    <a:bodyPr/>
                    <a:lstStyle/>
                    <a:p>
                      <a:pPr rtl="0" fontAlgn="ctr"/>
                      <a:r>
                        <a:rPr lang="es-419" sz="1050" b="1">
                          <a:effectLst/>
                        </a:rPr>
                        <a:t>La estructura de comandos</a:t>
                      </a:r>
                    </a:p>
                  </a:txBody>
                  <a:tcPr marL="47625" marR="47625" marT="47625" marB="47625" anchor="ctr"/>
                </a:tc>
                <a:tc>
                  <a:txBody>
                    <a:bodyPr/>
                    <a:lstStyle/>
                    <a:p>
                      <a:pPr rtl="0" fontAlgn="ctr"/>
                      <a:r>
                        <a:rPr lang="es-419" sz="1050" b="0">
                          <a:effectLst/>
                        </a:rPr>
                        <a:t>Describa la estructura de comandos del software Cisco IOS.</a:t>
                      </a:r>
                    </a:p>
                  </a:txBody>
                  <a:tcPr marL="47625" marR="47625" marT="47625" marB="47625" anchor="ctr"/>
                </a:tc>
                <a:extLst>
                  <a:ext uri="{0D108BD9-81ED-4DB2-BD59-A6C34878D82A}">
                    <a16:rowId xmlns:a16="http://schemas.microsoft.com/office/drawing/2014/main" val="223668542"/>
                  </a:ext>
                </a:extLst>
              </a:tr>
              <a:tr h="201235">
                <a:tc>
                  <a:txBody>
                    <a:bodyPr/>
                    <a:lstStyle/>
                    <a:p>
                      <a:pPr rtl="0" fontAlgn="ctr"/>
                      <a:r>
                        <a:rPr lang="es-419" sz="1050" b="1">
                          <a:effectLst/>
                        </a:rPr>
                        <a:t>Configuración básica de dispositivos</a:t>
                      </a:r>
                    </a:p>
                  </a:txBody>
                  <a:tcPr marL="47625" marR="47625" marT="47625" marB="47625" anchor="ctr"/>
                </a:tc>
                <a:tc>
                  <a:txBody>
                    <a:bodyPr/>
                    <a:lstStyle/>
                    <a:p>
                      <a:pPr rtl="0" fontAlgn="ctr"/>
                      <a:r>
                        <a:rPr lang="es-419" sz="1050" b="0">
                          <a:effectLst/>
                        </a:rPr>
                        <a:t>Configure un dispositivo Cisco IOS usando CLI.</a:t>
                      </a:r>
                    </a:p>
                  </a:txBody>
                  <a:tcPr marL="47625" marR="47625" marT="47625" marB="47625" anchor="ctr"/>
                </a:tc>
                <a:extLst>
                  <a:ext uri="{0D108BD9-81ED-4DB2-BD59-A6C34878D82A}">
                    <a16:rowId xmlns:a16="http://schemas.microsoft.com/office/drawing/2014/main" val="1435904258"/>
                  </a:ext>
                </a:extLst>
              </a:tr>
              <a:tr h="333554">
                <a:tc>
                  <a:txBody>
                    <a:bodyPr/>
                    <a:lstStyle/>
                    <a:p>
                      <a:pPr rtl="0" fontAlgn="ctr"/>
                      <a:r>
                        <a:rPr lang="es-419" sz="1050" b="1">
                          <a:effectLst/>
                        </a:rPr>
                        <a:t>Guardar las configuraciones</a:t>
                      </a:r>
                    </a:p>
                  </a:txBody>
                  <a:tcPr marL="47625" marR="47625" marT="47625" marB="47625" anchor="ctr"/>
                </a:tc>
                <a:tc>
                  <a:txBody>
                    <a:bodyPr/>
                    <a:lstStyle/>
                    <a:p>
                      <a:pPr rtl="0" fontAlgn="ctr"/>
                      <a:r>
                        <a:rPr lang="es-419" sz="1050" b="0">
                          <a:effectLst/>
                        </a:rPr>
                        <a:t>Utilice los comandos de IOS para guardar la configuración en ejecución.</a:t>
                      </a:r>
                    </a:p>
                  </a:txBody>
                  <a:tcPr marL="47625" marR="47625" marT="47625" marB="47625" anchor="ctr"/>
                </a:tc>
                <a:extLst>
                  <a:ext uri="{0D108BD9-81ED-4DB2-BD59-A6C34878D82A}">
                    <a16:rowId xmlns:a16="http://schemas.microsoft.com/office/drawing/2014/main" val="131737215"/>
                  </a:ext>
                </a:extLst>
              </a:tr>
              <a:tr h="333554">
                <a:tc>
                  <a:txBody>
                    <a:bodyPr/>
                    <a:lstStyle/>
                    <a:p>
                      <a:pPr rtl="0" fontAlgn="ctr"/>
                      <a:r>
                        <a:rPr lang="es-419" sz="1050" b="1">
                          <a:effectLst/>
                        </a:rPr>
                        <a:t>Puertos y direcciones</a:t>
                      </a:r>
                    </a:p>
                  </a:txBody>
                  <a:tcPr marL="47625" marR="47625" marT="47625" marB="47625" anchor="ctr"/>
                </a:tc>
                <a:tc>
                  <a:txBody>
                    <a:bodyPr/>
                    <a:lstStyle/>
                    <a:p>
                      <a:pPr rtl="0" fontAlgn="ctr"/>
                      <a:r>
                        <a:rPr lang="es-419" sz="1050" b="0">
                          <a:effectLst/>
                        </a:rPr>
                        <a:t>Explique la forma en que se comunican los dispositivos a través de los medios de red.</a:t>
                      </a:r>
                    </a:p>
                  </a:txBody>
                  <a:tcPr marL="47625" marR="47625" marT="47625" marB="47625" anchor="ctr"/>
                </a:tc>
                <a:extLst>
                  <a:ext uri="{0D108BD9-81ED-4DB2-BD59-A6C34878D82A}">
                    <a16:rowId xmlns:a16="http://schemas.microsoft.com/office/drawing/2014/main" val="3818444524"/>
                  </a:ext>
                </a:extLst>
              </a:tr>
              <a:tr h="201235">
                <a:tc>
                  <a:txBody>
                    <a:bodyPr/>
                    <a:lstStyle/>
                    <a:p>
                      <a:pPr rtl="0" fontAlgn="ctr"/>
                      <a:r>
                        <a:rPr lang="es-419" sz="1050" b="1">
                          <a:effectLst/>
                        </a:rPr>
                        <a:t>Configurar direccionamiento IP</a:t>
                      </a:r>
                    </a:p>
                  </a:txBody>
                  <a:tcPr marL="47625" marR="47625" marT="47625" marB="47625" anchor="ctr"/>
                </a:tc>
                <a:tc>
                  <a:txBody>
                    <a:bodyPr/>
                    <a:lstStyle/>
                    <a:p>
                      <a:pPr rtl="0" fontAlgn="ctr"/>
                      <a:r>
                        <a:rPr lang="es-419" sz="1050" b="0">
                          <a:effectLst/>
                        </a:rPr>
                        <a:t>Configure un dispositivo host con una dirección IP.</a:t>
                      </a:r>
                    </a:p>
                  </a:txBody>
                  <a:tcPr marL="47625" marR="47625" marT="47625" marB="47625" anchor="ctr"/>
                </a:tc>
                <a:extLst>
                  <a:ext uri="{0D108BD9-81ED-4DB2-BD59-A6C34878D82A}">
                    <a16:rowId xmlns:a16="http://schemas.microsoft.com/office/drawing/2014/main" val="1846877670"/>
                  </a:ext>
                </a:extLst>
              </a:tr>
              <a:tr h="201235">
                <a:tc>
                  <a:txBody>
                    <a:bodyPr/>
                    <a:lstStyle/>
                    <a:p>
                      <a:pPr rtl="0" fontAlgn="ctr"/>
                      <a:r>
                        <a:rPr lang="es-419" sz="1050" b="1">
                          <a:effectLst/>
                        </a:rPr>
                        <a:t>Verificar la conectividad</a:t>
                      </a:r>
                    </a:p>
                  </a:txBody>
                  <a:tcPr marL="47625" marR="47625" marT="47625" marB="47625" anchor="ctr"/>
                </a:tc>
                <a:tc>
                  <a:txBody>
                    <a:bodyPr/>
                    <a:lstStyle/>
                    <a:p>
                      <a:pPr rtl="0" fontAlgn="ctr"/>
                      <a:r>
                        <a:rPr lang="es-419" sz="1050" b="0">
                          <a:effectLst/>
                        </a:rPr>
                        <a:t>Verifique la conectividad entre dos dispositivos finales.</a:t>
                      </a:r>
                    </a:p>
                  </a:txBody>
                  <a:tcPr marL="47625" marR="47625" marT="47625" marB="47625" anchor="ctr"/>
                </a:tc>
                <a:extLst>
                  <a:ext uri="{0D108BD9-81ED-4DB2-BD59-A6C34878D82A}">
                    <a16:rowId xmlns:a16="http://schemas.microsoft.com/office/drawing/2014/main" val="1886050846"/>
                  </a:ext>
                </a:extLst>
              </a:tr>
            </a:tbl>
          </a:graphicData>
        </a:graphic>
      </p:graphicFrame>
    </p:spTree>
    <p:custDataLst>
      <p:tags r:id="rId1"/>
    </p:custDataLst>
    <p:extLst>
      <p:ext uri="{BB962C8B-B14F-4D97-AF65-F5344CB8AC3E}">
        <p14:creationId xmlns:p14="http://schemas.microsoft.com/office/powerpoint/2010/main" val="834003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7598042" cy="929640"/>
          </a:xfrm>
        </p:spPr>
        <p:txBody>
          <a:bodyPr/>
          <a:lstStyle/>
          <a:p>
            <a:pPr rtl="0"/>
            <a:r>
              <a:rPr lang="es-419">
                <a:solidFill>
                  <a:schemeClr val="accent5">
                    <a:lumMod val="40000"/>
                    <a:lumOff val="60000"/>
                  </a:schemeClr>
                </a:solidFill>
              </a:rPr>
              <a:t>2.1 – Acceso a Cisco IOS</a:t>
            </a:r>
          </a:p>
        </p:txBody>
      </p:sp>
    </p:spTree>
    <p:custDataLst>
      <p:tags r:id="rId1"/>
    </p:custDataLst>
    <p:extLst>
      <p:ext uri="{BB962C8B-B14F-4D97-AF65-F5344CB8AC3E}">
        <p14:creationId xmlns:p14="http://schemas.microsoft.com/office/powerpoint/2010/main" val="67309964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Acceso a Cisco IOS </a:t>
            </a:r>
            <a:br>
              <a:rPr lang="en-US" altLang="en-US" dirty="0"/>
            </a:br>
            <a:r>
              <a:rPr lang="es-419"/>
              <a:t>Sistemas operativos</a:t>
            </a:r>
          </a:p>
        </p:txBody>
      </p:sp>
      <p:sp>
        <p:nvSpPr>
          <p:cNvPr id="8195" name="Rectangle 6"/>
          <p:cNvSpPr>
            <a:spLocks noGrp="1" noChangeArrowheads="1"/>
          </p:cNvSpPr>
          <p:nvPr>
            <p:ph idx="1"/>
          </p:nvPr>
        </p:nvSpPr>
        <p:spPr>
          <a:xfrm>
            <a:off x="144065" y="888396"/>
            <a:ext cx="3950857" cy="2967985"/>
          </a:xfrm>
        </p:spPr>
        <p:txBody>
          <a:bodyPr/>
          <a:lstStyle/>
          <a:p>
            <a:pPr rtl="0">
              <a:buFont typeface="Arial" panose="020B0604020202020204" pitchFamily="34" charset="0"/>
              <a:buChar char="•"/>
            </a:pPr>
            <a:r>
              <a:rPr lang="es-419" sz="1600" b="1"/>
              <a:t>Shell</a:t>
            </a:r>
            <a:r>
              <a:rPr lang="es-419" sz="1600"/>
              <a:t>- La interfaz de usuario que permite a los usuarios solicitar tareas específicas del equipo. Estas solicitudes se pueden realizar a través de las interfaces CLI o GUI. </a:t>
            </a:r>
          </a:p>
          <a:p>
            <a:pPr rtl="0">
              <a:buFont typeface="Arial" panose="020B0604020202020204" pitchFamily="34" charset="0"/>
              <a:buChar char="•"/>
            </a:pPr>
            <a:r>
              <a:rPr lang="es-419" sz="1600" b="1"/>
              <a:t>Kernel</a:t>
            </a:r>
            <a:r>
              <a:rPr lang="es-419" sz="1600"/>
              <a:t> - Establece la comunicación entre el hardware y el software de una computadora y administra el uso de los recursos de hardware para cumplir los requisitos del software.</a:t>
            </a:r>
          </a:p>
          <a:p>
            <a:pPr rtl="0">
              <a:buFont typeface="Arial" panose="020B0604020202020204" pitchFamily="34" charset="0"/>
              <a:buChar char="•"/>
            </a:pPr>
            <a:r>
              <a:rPr lang="es-419" sz="1600" b="1"/>
              <a:t>Hardware</a:t>
            </a:r>
            <a:r>
              <a:rPr lang="es-419" sz="1600"/>
              <a:t> - La parte física de una computadora, incluida la electrónica subyacente.</a:t>
            </a:r>
          </a:p>
          <a:p>
            <a:endParaRPr lang="en-US" altLang="ja-JP" dirty="0"/>
          </a:p>
        </p:txBody>
      </p:sp>
      <p:pic>
        <p:nvPicPr>
          <p:cNvPr id="2" name="Picture 1">
            <a:extLst>
              <a:ext uri="{FF2B5EF4-FFF2-40B4-BE49-F238E27FC236}">
                <a16:creationId xmlns:a16="http://schemas.microsoft.com/office/drawing/2014/main" id="{1A6C089F-8565-9F41-B04D-AD843C4D4D9E}"/>
              </a:ext>
            </a:extLst>
          </p:cNvPr>
          <p:cNvPicPr>
            <a:picLocks noChangeAspect="1"/>
          </p:cNvPicPr>
          <p:nvPr/>
        </p:nvPicPr>
        <p:blipFill>
          <a:blip r:embed="rId4"/>
          <a:stretch>
            <a:fillRect/>
          </a:stretch>
        </p:blipFill>
        <p:spPr>
          <a:xfrm>
            <a:off x="4326497" y="798944"/>
            <a:ext cx="4673438" cy="2722278"/>
          </a:xfrm>
          <a:prstGeom prst="rect">
            <a:avLst/>
          </a:prstGeom>
        </p:spPr>
      </p:pic>
    </p:spTree>
    <p:custDataLst>
      <p:tags r:id="rId1"/>
    </p:custDataLst>
    <p:extLst>
      <p:ext uri="{BB962C8B-B14F-4D97-AF65-F5344CB8AC3E}">
        <p14:creationId xmlns:p14="http://schemas.microsoft.com/office/powerpoint/2010/main" val="49223303"/>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Acceso a Cisco IOS</a:t>
            </a:r>
            <a:br>
              <a:rPr lang="en-US" altLang="en-US" dirty="0"/>
            </a:br>
            <a:r>
              <a:rPr lang="es-419"/>
              <a:t>GUI</a:t>
            </a:r>
          </a:p>
        </p:txBody>
      </p:sp>
      <p:sp>
        <p:nvSpPr>
          <p:cNvPr id="8195" name="Rectangle 6"/>
          <p:cNvSpPr>
            <a:spLocks noGrp="1" noChangeArrowheads="1"/>
          </p:cNvSpPr>
          <p:nvPr>
            <p:ph idx="1"/>
          </p:nvPr>
        </p:nvSpPr>
        <p:spPr>
          <a:xfrm>
            <a:off x="145357" y="798944"/>
            <a:ext cx="3939626" cy="3735939"/>
          </a:xfrm>
        </p:spPr>
        <p:txBody>
          <a:bodyPr/>
          <a:lstStyle/>
          <a:p>
            <a:pPr rtl="0">
              <a:buFont typeface="Arial" panose="020B0604020202020204" pitchFamily="34" charset="0"/>
              <a:buChar char="•"/>
            </a:pPr>
            <a:r>
              <a:rPr lang="es-419"/>
              <a:t>Una GUI permite al usuario interactuar con el sistema utilizando un entorno de iconos gráficos, menús y ventanas.</a:t>
            </a:r>
          </a:p>
          <a:p>
            <a:pPr rtl="0">
              <a:buFont typeface="Arial" panose="020B0604020202020204" pitchFamily="34" charset="0"/>
              <a:buChar char="•"/>
            </a:pPr>
            <a:r>
              <a:rPr lang="es-419"/>
              <a:t>Una GUI es más fácil de usar y requiere menos conocimiento de la estructura de comandos subyacente que controla el sistema.</a:t>
            </a:r>
          </a:p>
          <a:p>
            <a:pPr rtl="0">
              <a:buFont typeface="Arial" panose="020B0604020202020204" pitchFamily="34" charset="0"/>
              <a:buChar char="•"/>
            </a:pPr>
            <a:r>
              <a:rPr lang="es-419"/>
              <a:t>Ejemplos de estos son: Windows, macOS, Linux KDE, Apple iOS y Android.</a:t>
            </a:r>
          </a:p>
          <a:p>
            <a:pPr rtl="0">
              <a:buFont typeface="Arial" panose="020B0604020202020204" pitchFamily="34" charset="0"/>
              <a:buChar char="•"/>
            </a:pPr>
            <a:r>
              <a:rPr lang="es-419"/>
              <a:t>Las GUI también pueden fallar, colapsar o simplemente no operar como se les indica. Por eso, se suele acceder a los dispositivos de red mediante una CLI.</a:t>
            </a:r>
          </a:p>
        </p:txBody>
      </p:sp>
      <p:pic>
        <p:nvPicPr>
          <p:cNvPr id="2" name="Picture 1">
            <a:extLst>
              <a:ext uri="{FF2B5EF4-FFF2-40B4-BE49-F238E27FC236}">
                <a16:creationId xmlns:a16="http://schemas.microsoft.com/office/drawing/2014/main" id="{7ADEAEA9-9EB4-0945-AFC7-F32A24E8D883}"/>
              </a:ext>
            </a:extLst>
          </p:cNvPr>
          <p:cNvPicPr>
            <a:picLocks noChangeAspect="1"/>
          </p:cNvPicPr>
          <p:nvPr/>
        </p:nvPicPr>
        <p:blipFill>
          <a:blip r:embed="rId4"/>
          <a:stretch>
            <a:fillRect/>
          </a:stretch>
        </p:blipFill>
        <p:spPr>
          <a:xfrm>
            <a:off x="4193871" y="1179476"/>
            <a:ext cx="4640912" cy="2784547"/>
          </a:xfrm>
          <a:prstGeom prst="rect">
            <a:avLst/>
          </a:prstGeom>
        </p:spPr>
      </p:pic>
    </p:spTree>
    <p:custDataLst>
      <p:tags r:id="rId1"/>
    </p:custDataLst>
    <p:extLst>
      <p:ext uri="{BB962C8B-B14F-4D97-AF65-F5344CB8AC3E}">
        <p14:creationId xmlns:p14="http://schemas.microsoft.com/office/powerpoint/2010/main" val="263846644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Cisco IOS </a:t>
            </a:r>
            <a:br>
              <a:rPr lang="en-US" altLang="en-US" dirty="0"/>
            </a:br>
            <a:r>
              <a:rPr lang="es-419"/>
              <a:t>Propósito del OS</a:t>
            </a:r>
          </a:p>
        </p:txBody>
      </p:sp>
      <p:sp>
        <p:nvSpPr>
          <p:cNvPr id="8195" name="Rectangle 6"/>
          <p:cNvSpPr>
            <a:spLocks noGrp="1" noChangeArrowheads="1"/>
          </p:cNvSpPr>
          <p:nvPr>
            <p:ph idx="1"/>
          </p:nvPr>
        </p:nvSpPr>
        <p:spPr>
          <a:xfrm>
            <a:off x="145357" y="925513"/>
            <a:ext cx="3939626" cy="1612619"/>
          </a:xfrm>
        </p:spPr>
        <p:txBody>
          <a:bodyPr/>
          <a:lstStyle/>
          <a:p>
            <a:pPr marL="0" indent="0" rtl="0">
              <a:spcAft>
                <a:spcPts val="100"/>
              </a:spcAft>
              <a:buNone/>
            </a:pPr>
            <a:r>
              <a:rPr lang="es-419"/>
              <a:t>El sistema operativo de PC permite al usuario hacer lo siguiente:</a:t>
            </a:r>
          </a:p>
          <a:p>
            <a:pPr lvl="1" rtl="0">
              <a:spcAft>
                <a:spcPts val="100"/>
              </a:spcAft>
            </a:pPr>
            <a:r>
              <a:rPr lang="es-419" sz="1600"/>
              <a:t>Utilice un mouse para hacer selecciones y ejecutar programas.</a:t>
            </a:r>
          </a:p>
          <a:p>
            <a:pPr lvl="1" rtl="0">
              <a:spcAft>
                <a:spcPts val="100"/>
              </a:spcAft>
            </a:pPr>
            <a:r>
              <a:rPr lang="es-419" sz="1600"/>
              <a:t>Introduzca texto y comandos de texto.</a:t>
            </a:r>
          </a:p>
          <a:p>
            <a:pPr lvl="1" rtl="0">
              <a:spcAft>
                <a:spcPts val="100"/>
              </a:spcAft>
            </a:pPr>
            <a:r>
              <a:rPr lang="es-419" sz="1600"/>
              <a:t>Vea resultados en un monitor.</a:t>
            </a:r>
          </a:p>
          <a:p>
            <a:endParaRPr lang="en-US" dirty="0"/>
          </a:p>
        </p:txBody>
      </p:sp>
      <p:pic>
        <p:nvPicPr>
          <p:cNvPr id="4" name="Picture 3">
            <a:extLst>
              <a:ext uri="{FF2B5EF4-FFF2-40B4-BE49-F238E27FC236}">
                <a16:creationId xmlns:a16="http://schemas.microsoft.com/office/drawing/2014/main" id="{2DCD1440-8B72-004C-856F-8B0CCDB57229}"/>
              </a:ext>
            </a:extLst>
          </p:cNvPr>
          <p:cNvPicPr>
            <a:picLocks noChangeAspect="1"/>
          </p:cNvPicPr>
          <p:nvPr/>
        </p:nvPicPr>
        <p:blipFill>
          <a:blip r:embed="rId4"/>
          <a:stretch>
            <a:fillRect/>
          </a:stretch>
        </p:blipFill>
        <p:spPr>
          <a:xfrm>
            <a:off x="4467639" y="3277329"/>
            <a:ext cx="4572000" cy="477175"/>
          </a:xfrm>
          <a:prstGeom prst="rect">
            <a:avLst/>
          </a:prstGeom>
        </p:spPr>
      </p:pic>
      <p:sp>
        <p:nvSpPr>
          <p:cNvPr id="3" name="TextBox 2">
            <a:extLst>
              <a:ext uri="{FF2B5EF4-FFF2-40B4-BE49-F238E27FC236}">
                <a16:creationId xmlns:a16="http://schemas.microsoft.com/office/drawing/2014/main" id="{4ED2A273-C28D-844C-96D6-C04B52B686ED}"/>
              </a:ext>
            </a:extLst>
          </p:cNvPr>
          <p:cNvSpPr txBox="1"/>
          <p:nvPr/>
        </p:nvSpPr>
        <p:spPr>
          <a:xfrm>
            <a:off x="4651513" y="925513"/>
            <a:ext cx="4204251" cy="2062103"/>
          </a:xfrm>
          <a:prstGeom prst="rect">
            <a:avLst/>
          </a:prstGeom>
          <a:noFill/>
        </p:spPr>
        <p:txBody>
          <a:bodyPr wrap="square" rtlCol="0">
            <a:spAutoFit/>
          </a:bodyPr>
          <a:lstStyle/>
          <a:p>
            <a:pPr rtl="0"/>
            <a:r>
              <a:rPr lang="es-419" sz="1500">
                <a:solidFill>
                  <a:srgbClr val="000000"/>
                </a:solidFill>
              </a:rPr>
              <a:t>El sistema operativo de red basado en CLI permite a un técnico de red hacer lo siguiente:</a:t>
            </a:r>
          </a:p>
          <a:p>
            <a:pPr marL="742950" lvl="1" indent="-285750" rtl="0">
              <a:buClr>
                <a:schemeClr val="tx1"/>
              </a:buClr>
              <a:buFont typeface="Arial" panose="020B0604020202020204" pitchFamily="34" charset="0"/>
              <a:buChar char="•"/>
            </a:pPr>
            <a:r>
              <a:rPr lang="es-419" sz="1600">
                <a:solidFill>
                  <a:srgbClr val="000000"/>
                </a:solidFill>
              </a:rPr>
              <a:t>Utilice un teclado para ejecutar programas de red basados en la CLI.</a:t>
            </a:r>
          </a:p>
          <a:p>
            <a:pPr marL="742950" lvl="1" indent="-285750" rtl="0">
              <a:buClr>
                <a:schemeClr val="tx1"/>
              </a:buClr>
              <a:buFont typeface="Arial" panose="020B0604020202020204" pitchFamily="34" charset="0"/>
              <a:buChar char="•"/>
            </a:pPr>
            <a:r>
              <a:rPr lang="es-419" sz="1600">
                <a:solidFill>
                  <a:srgbClr val="000000"/>
                </a:solidFill>
              </a:rPr>
              <a:t>Utilice un teclado para introducir texto y comandos basados en texto.</a:t>
            </a:r>
          </a:p>
          <a:p>
            <a:pPr marL="742950" lvl="1" indent="-285750" rtl="0">
              <a:buClr>
                <a:schemeClr val="tx1"/>
              </a:buClr>
              <a:buFont typeface="Arial" panose="020B0604020202020204" pitchFamily="34" charset="0"/>
              <a:buChar char="•"/>
            </a:pPr>
            <a:r>
              <a:rPr lang="es-419" sz="1600">
                <a:solidFill>
                  <a:srgbClr val="000000"/>
                </a:solidFill>
              </a:rPr>
              <a:t>Vea resultados en un monitor.</a:t>
            </a:r>
          </a:p>
          <a:p>
            <a:endParaRPr lang="en-US" dirty="0"/>
          </a:p>
        </p:txBody>
      </p:sp>
      <p:pic>
        <p:nvPicPr>
          <p:cNvPr id="7" name="Picture 6">
            <a:extLst>
              <a:ext uri="{FF2B5EF4-FFF2-40B4-BE49-F238E27FC236}">
                <a16:creationId xmlns:a16="http://schemas.microsoft.com/office/drawing/2014/main" id="{B5C56AB7-B6FD-7C4A-AE93-5B970B9CD55A}"/>
              </a:ext>
            </a:extLst>
          </p:cNvPr>
          <p:cNvPicPr>
            <a:picLocks noChangeAspect="1"/>
          </p:cNvPicPr>
          <p:nvPr/>
        </p:nvPicPr>
        <p:blipFill>
          <a:blip r:embed="rId5"/>
          <a:stretch>
            <a:fillRect/>
          </a:stretch>
        </p:blipFill>
        <p:spPr>
          <a:xfrm>
            <a:off x="364018" y="2605368"/>
            <a:ext cx="3035165" cy="1821099"/>
          </a:xfrm>
          <a:prstGeom prst="rect">
            <a:avLst/>
          </a:prstGeom>
        </p:spPr>
      </p:pic>
    </p:spTree>
    <p:custDataLst>
      <p:tags r:id="rId1"/>
    </p:custDataLst>
    <p:extLst>
      <p:ext uri="{BB962C8B-B14F-4D97-AF65-F5344CB8AC3E}">
        <p14:creationId xmlns:p14="http://schemas.microsoft.com/office/powerpoint/2010/main" val="41167806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 y="50629"/>
            <a:ext cx="9144000" cy="757551"/>
          </a:xfrm>
        </p:spPr>
        <p:txBody>
          <a:bodyPr/>
          <a:lstStyle/>
          <a:p>
            <a:pPr rtl="0"/>
            <a:r>
              <a:rPr lang="es-419"/>
              <a:t>Materiales del instructor – Módulo 2: Guía de planificación</a:t>
            </a:r>
          </a:p>
        </p:txBody>
      </p:sp>
      <p:sp>
        <p:nvSpPr>
          <p:cNvPr id="4099" name="Rectangle 34"/>
          <p:cNvSpPr>
            <a:spLocks noGrp="1" noChangeArrowheads="1"/>
          </p:cNvSpPr>
          <p:nvPr>
            <p:ph idx="1"/>
          </p:nvPr>
        </p:nvSpPr>
        <p:spPr>
          <a:xfrm>
            <a:off x="145357" y="808180"/>
            <a:ext cx="8832388" cy="3193936"/>
          </a:xfrm>
        </p:spPr>
        <p:txBody>
          <a:bodyPr/>
          <a:lstStyle/>
          <a:p>
            <a:pPr marL="0" indent="0" rtl="0">
              <a:buNone/>
            </a:pPr>
            <a:r>
              <a:rPr lang="es-419"/>
              <a:t>Esta presentación en PowerPoint se divide en dos partes:</a:t>
            </a:r>
          </a:p>
          <a:p>
            <a:pPr rtl="0">
              <a:buFont typeface="Arial" panose="020B0604020202020204" pitchFamily="34" charset="0"/>
              <a:buChar char="•"/>
            </a:pPr>
            <a:r>
              <a:rPr lang="es-419"/>
              <a:t>Guía de planificación para el instructor</a:t>
            </a:r>
          </a:p>
          <a:p>
            <a:pPr lvl="1" rtl="0">
              <a:buFont typeface="Arial" panose="020B0604020202020204" pitchFamily="34" charset="0"/>
              <a:buChar char="•"/>
            </a:pPr>
            <a:r>
              <a:rPr lang="es-419"/>
              <a:t>Información para ayudarlo a familiarizarse con el módulo.</a:t>
            </a:r>
          </a:p>
          <a:p>
            <a:pPr lvl="1" rtl="0">
              <a:buFont typeface="Arial" panose="020B0604020202020204" pitchFamily="34" charset="0"/>
              <a:buChar char="•"/>
            </a:pPr>
            <a:r>
              <a:rPr lang="es-419"/>
              <a:t>Ayuda didáctica</a:t>
            </a:r>
          </a:p>
          <a:p>
            <a:pPr rtl="0">
              <a:buFont typeface="Arial" panose="020B0604020202020204" pitchFamily="34" charset="0"/>
              <a:buChar char="•"/>
            </a:pPr>
            <a:r>
              <a:rPr lang="es-419"/>
              <a:t>Presentación de la clase del instructor</a:t>
            </a:r>
          </a:p>
          <a:p>
            <a:pPr lvl="1" rtl="0">
              <a:buFont typeface="Arial" panose="020B0604020202020204" pitchFamily="34" charset="0"/>
              <a:buChar char="•"/>
            </a:pPr>
            <a:r>
              <a:rPr lang="es-419"/>
              <a:t>Diapositivas opcionales que puede utilizar en el aula</a:t>
            </a:r>
          </a:p>
          <a:p>
            <a:pPr lvl="1" rtl="0">
              <a:buFont typeface="Arial" panose="020B0604020202020204" pitchFamily="34" charset="0"/>
              <a:buChar char="•"/>
            </a:pPr>
            <a:r>
              <a:rPr lang="es-419"/>
              <a:t>Comienza en la diapositiva n.º </a:t>
            </a:r>
            <a:r>
              <a:rPr lang="es-419">
                <a:solidFill>
                  <a:schemeClr val="tx1"/>
                </a:solidFill>
              </a:rPr>
              <a:t>14</a:t>
            </a:r>
          </a:p>
          <a:p>
            <a:pPr marL="142875" lvl="1" indent="0" algn="ctr" rtl="0">
              <a:buNone/>
            </a:pPr>
            <a:r>
              <a:rPr lang="es-419" sz="1600" b="1"/>
              <a:t>Nota</a:t>
            </a:r>
            <a:r>
              <a:rPr lang="es-419" sz="1600"/>
              <a:t>: Elimine la Guía de Planificación de esta presentación antes de compartirla con otras personas.</a:t>
            </a:r>
          </a:p>
          <a:p>
            <a:pPr marL="0" indent="0" rtl="0">
              <a:buNone/>
            </a:pPr>
            <a:r>
              <a:rPr lang="es-419" sz="1600" b="1">
                <a:solidFill>
                  <a:schemeClr val="accent4"/>
                </a:solidFill>
              </a:rPr>
              <a:t>Para obtener ayuda adicional y recursos, diríjase a la página principal del Instructor y a los Recursos del curso. También puede visitar el sitio de desarrollo profesional en netacad.com, la página oficial de Facebook de Cisco Networking Academy o el grupo de Facebook exclusivo para instructores.</a:t>
            </a:r>
          </a:p>
        </p:txBody>
      </p:sp>
    </p:spTree>
    <p:custDataLst>
      <p:tags r:id="rId1"/>
    </p:custDataLst>
    <p:extLst>
      <p:ext uri="{BB962C8B-B14F-4D97-AF65-F5344CB8AC3E}">
        <p14:creationId xmlns:p14="http://schemas.microsoft.com/office/powerpoint/2010/main" val="359958195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rtl="0"/>
            <a:r>
              <a:rPr lang="es-419" sz="1600"/>
              <a:t>Acceso a Cisco IOS </a:t>
            </a:r>
            <a:br>
              <a:rPr lang="en-US" altLang="en-US" dirty="0"/>
            </a:br>
            <a:r>
              <a:rPr lang="es-419"/>
              <a:t>Métodos de acceso</a:t>
            </a:r>
          </a:p>
        </p:txBody>
      </p:sp>
      <p:sp>
        <p:nvSpPr>
          <p:cNvPr id="8195" name="Rectangle 2"/>
          <p:cNvSpPr>
            <a:spLocks noGrp="1" noChangeArrowheads="1"/>
          </p:cNvSpPr>
          <p:nvPr>
            <p:ph idx="1"/>
          </p:nvPr>
        </p:nvSpPr>
        <p:spPr>
          <a:xfrm>
            <a:off x="145357" y="823049"/>
            <a:ext cx="3939626" cy="3848341"/>
          </a:xfrm>
        </p:spPr>
        <p:txBody>
          <a:bodyPr/>
          <a:lstStyle/>
          <a:p>
            <a:pPr rtl="0">
              <a:buFont typeface="Arial" panose="020B0604020202020204" pitchFamily="34" charset="0"/>
              <a:buChar char="•"/>
            </a:pPr>
            <a:r>
              <a:rPr lang="es-419" b="1"/>
              <a:t>Consola</a:t>
            </a:r>
            <a:r>
              <a:rPr lang="es-419"/>
              <a:t> – Puerto de administración física utilizado para acceder a un dispositivo con el fin de proporcionar mantenimiento, como realizar las configuraciones iniciales. </a:t>
            </a:r>
          </a:p>
          <a:p>
            <a:pPr rtl="0">
              <a:buFont typeface="Arial" panose="020B0604020202020204" pitchFamily="34" charset="0"/>
              <a:buChar char="•"/>
            </a:pPr>
            <a:r>
              <a:rPr lang="es-419" b="1"/>
              <a:t>Secure Shell (SSH) </a:t>
            </a:r>
            <a:r>
              <a:rPr lang="es-419"/>
              <a:t>– Establece una conexión CLI remota segura a un dispositivo, a través de una interfaz virtual, a través de una red. (</a:t>
            </a:r>
            <a:r>
              <a:rPr lang="es-419" sz="1400"/>
              <a:t>Nota: Este es el método recomendado para conectarse remotamente a un dispositivo.) </a:t>
            </a:r>
          </a:p>
          <a:p>
            <a:pPr rtl="0">
              <a:buFont typeface="Arial" panose="020B0604020202020204" pitchFamily="34" charset="0"/>
              <a:buChar char="•"/>
            </a:pPr>
            <a:r>
              <a:rPr lang="es-419" b="1"/>
              <a:t>Telnet</a:t>
            </a:r>
            <a:r>
              <a:rPr lang="es-419"/>
              <a:t> – Establece una conexión CLI remota insegura a un dispositivo a través de la red. </a:t>
            </a:r>
            <a:r>
              <a:rPr lang="es-419" b="1"/>
              <a:t> </a:t>
            </a:r>
            <a:r>
              <a:rPr lang="es-419" sz="1400"/>
              <a:t>(Nota: La autenticación de usuario, las contraseñas y los comandos se envían por la red en texto simple.)</a:t>
            </a:r>
            <a:r>
              <a:rPr lang="es-419" b="1"/>
              <a:t> </a:t>
            </a:r>
          </a:p>
          <a:p>
            <a:endParaRPr lang="en-US" dirty="0"/>
          </a:p>
        </p:txBody>
      </p:sp>
      <p:pic>
        <p:nvPicPr>
          <p:cNvPr id="1030" name="Picture 6" descr="Computer, Utp, Network, Cisco, Color, Jack, Electronics">
            <a:extLst>
              <a:ext uri="{FF2B5EF4-FFF2-40B4-BE49-F238E27FC236}">
                <a16:creationId xmlns:a16="http://schemas.microsoft.com/office/drawing/2014/main" id="{4C65664B-D975-564C-9CD3-D54002E34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719" y="420168"/>
            <a:ext cx="2255201" cy="168905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2">
            <a:extLst>
              <a:ext uri="{FF2B5EF4-FFF2-40B4-BE49-F238E27FC236}">
                <a16:creationId xmlns:a16="http://schemas.microsoft.com/office/drawing/2014/main" id="{278A32F5-A519-9740-94B3-F014EAE863B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15114" y="2455883"/>
            <a:ext cx="4805378" cy="204166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94242075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rtl="0"/>
            <a:r>
              <a:rPr lang="es-419" sz="1600"/>
              <a:t>Acceso a Cisco IOS </a:t>
            </a:r>
            <a:br>
              <a:rPr lang="en-US" altLang="en-US" dirty="0"/>
            </a:br>
            <a:r>
              <a:rPr lang="es-419"/>
              <a:t>Programa de emulación de terminal</a:t>
            </a:r>
          </a:p>
        </p:txBody>
      </p:sp>
      <p:sp>
        <p:nvSpPr>
          <p:cNvPr id="8195" name="Rectangle 2"/>
          <p:cNvSpPr>
            <a:spLocks noGrp="1" noChangeArrowheads="1"/>
          </p:cNvSpPr>
          <p:nvPr>
            <p:ph idx="1"/>
          </p:nvPr>
        </p:nvSpPr>
        <p:spPr>
          <a:xfrm>
            <a:off x="145357" y="823049"/>
            <a:ext cx="8710408" cy="1125021"/>
          </a:xfrm>
        </p:spPr>
        <p:txBody>
          <a:bodyPr/>
          <a:lstStyle/>
          <a:p>
            <a:pPr rtl="0">
              <a:buFont typeface="Arial" panose="020B0604020202020204" pitchFamily="34" charset="0"/>
              <a:buChar char="•"/>
            </a:pPr>
            <a:r>
              <a:rPr lang="es-419" sz="1600"/>
              <a:t>Los programas de emulación de terminal se utilizan para conectarse a un dispositivo de red mediante un puerto de consola o mediante una conexión SSH/TelNet. </a:t>
            </a:r>
          </a:p>
          <a:p>
            <a:pPr rtl="0">
              <a:buFont typeface="Arial" panose="020B0604020202020204" pitchFamily="34" charset="0"/>
              <a:buChar char="•"/>
            </a:pPr>
            <a:r>
              <a:rPr lang="es-419" sz="1600"/>
              <a:t>Hay varios programas de emulación terminal para elegir como PuTTY, Tera Term y SecureCRT. </a:t>
            </a:r>
          </a:p>
          <a:p>
            <a:endParaRPr lang="en-US" dirty="0"/>
          </a:p>
        </p:txBody>
      </p:sp>
      <p:pic>
        <p:nvPicPr>
          <p:cNvPr id="4" name="Picture 1">
            <a:extLst>
              <a:ext uri="{FF2B5EF4-FFF2-40B4-BE49-F238E27FC236}">
                <a16:creationId xmlns:a16="http://schemas.microsoft.com/office/drawing/2014/main" id="{7F0AF5D8-D9EB-024A-817B-C5DEB0242C1B}"/>
              </a:ext>
            </a:extLst>
          </p:cNvPr>
          <p:cNvPicPr>
            <a:picLocks noChangeAspect="1"/>
          </p:cNvPicPr>
          <p:nvPr/>
        </p:nvPicPr>
        <p:blipFill>
          <a:blip r:embed="rId4"/>
          <a:stretch>
            <a:fillRect/>
          </a:stretch>
        </p:blipFill>
        <p:spPr>
          <a:xfrm>
            <a:off x="1266412" y="2255384"/>
            <a:ext cx="2353048" cy="2318343"/>
          </a:xfrm>
          <a:prstGeom prst="rect">
            <a:avLst/>
          </a:prstGeom>
        </p:spPr>
      </p:pic>
      <p:pic>
        <p:nvPicPr>
          <p:cNvPr id="2" name="Picture 2">
            <a:extLst>
              <a:ext uri="{FF2B5EF4-FFF2-40B4-BE49-F238E27FC236}">
                <a16:creationId xmlns:a16="http://schemas.microsoft.com/office/drawing/2014/main" id="{A4A3A789-DD45-614B-B429-DF1B86DEE16E}"/>
              </a:ext>
            </a:extLst>
          </p:cNvPr>
          <p:cNvPicPr>
            <a:picLocks noChangeAspect="1"/>
          </p:cNvPicPr>
          <p:nvPr/>
        </p:nvPicPr>
        <p:blipFill>
          <a:blip r:embed="rId5"/>
          <a:stretch>
            <a:fillRect/>
          </a:stretch>
        </p:blipFill>
        <p:spPr>
          <a:xfrm>
            <a:off x="4379782" y="2255384"/>
            <a:ext cx="4091609" cy="2297824"/>
          </a:xfrm>
          <a:prstGeom prst="rect">
            <a:avLst/>
          </a:prstGeom>
        </p:spPr>
      </p:pic>
    </p:spTree>
    <p:custDataLst>
      <p:tags r:id="rId1"/>
    </p:custDataLst>
    <p:extLst>
      <p:ext uri="{BB962C8B-B14F-4D97-AF65-F5344CB8AC3E}">
        <p14:creationId xmlns:p14="http://schemas.microsoft.com/office/powerpoint/2010/main" val="31471620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31464" cy="929640"/>
          </a:xfrm>
        </p:spPr>
        <p:txBody>
          <a:bodyPr/>
          <a:lstStyle/>
          <a:p>
            <a:pPr rtl="0"/>
            <a:r>
              <a:rPr lang="es-419" sz="4000">
                <a:solidFill>
                  <a:schemeClr val="accent5">
                    <a:lumMod val="40000"/>
                    <a:lumOff val="60000"/>
                  </a:schemeClr>
                </a:solidFill>
              </a:rPr>
              <a:t>2.2 – Navegación del IOS</a:t>
            </a:r>
          </a:p>
        </p:txBody>
      </p:sp>
    </p:spTree>
    <p:custDataLst>
      <p:tags r:id="rId1"/>
    </p:custDataLst>
    <p:extLst>
      <p:ext uri="{BB962C8B-B14F-4D97-AF65-F5344CB8AC3E}">
        <p14:creationId xmlns:p14="http://schemas.microsoft.com/office/powerpoint/2010/main" val="3488985433"/>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Navegación del IOS </a:t>
            </a:r>
            <a:br>
              <a:rPr lang="en-US" altLang="en-US" dirty="0"/>
            </a:br>
            <a:r>
              <a:rPr lang="es-419"/>
              <a:t>Modos de comando principales</a:t>
            </a:r>
          </a:p>
        </p:txBody>
      </p:sp>
      <p:sp>
        <p:nvSpPr>
          <p:cNvPr id="8195" name="Rectangle 6"/>
          <p:cNvSpPr>
            <a:spLocks noGrp="1" noChangeArrowheads="1"/>
          </p:cNvSpPr>
          <p:nvPr>
            <p:ph idx="1"/>
          </p:nvPr>
        </p:nvSpPr>
        <p:spPr>
          <a:xfrm>
            <a:off x="522435" y="798944"/>
            <a:ext cx="3085941" cy="1574604"/>
          </a:xfrm>
        </p:spPr>
        <p:txBody>
          <a:bodyPr/>
          <a:lstStyle/>
          <a:p>
            <a:pPr marL="0" indent="0" rtl="0">
              <a:buNone/>
            </a:pPr>
            <a:r>
              <a:rPr lang="es-419" b="1"/>
              <a:t>Modo EXEC de usuario </a:t>
            </a:r>
          </a:p>
          <a:p>
            <a:pPr lvl="1" rtl="0"/>
            <a:r>
              <a:rPr lang="es-419"/>
              <a:t>Permite el acceso solamente a una cantidad limitada de comandos básicos de monitoreo.</a:t>
            </a:r>
          </a:p>
          <a:p>
            <a:pPr lvl="1" rtl="0"/>
            <a:r>
              <a:rPr lang="es-419"/>
              <a:t>El modo EXEC de usuario se identifica porque el indicador de la CLI que finaliza con el símbolo &gt;.</a:t>
            </a:r>
          </a:p>
          <a:p>
            <a:pPr lvl="1"/>
            <a:endParaRPr lang="en-US" dirty="0"/>
          </a:p>
          <a:p>
            <a:endParaRPr lang="en-US" dirty="0"/>
          </a:p>
          <a:p>
            <a:pPr marL="0" indent="0">
              <a:buNone/>
            </a:pPr>
            <a:endParaRPr lang="en-US" dirty="0"/>
          </a:p>
        </p:txBody>
      </p:sp>
      <p:sp>
        <p:nvSpPr>
          <p:cNvPr id="23" name="Rectangle 6">
            <a:extLst>
              <a:ext uri="{FF2B5EF4-FFF2-40B4-BE49-F238E27FC236}">
                <a16:creationId xmlns:a16="http://schemas.microsoft.com/office/drawing/2014/main" id="{42D0F156-D90C-5047-9BB3-63A540FE7053}"/>
              </a:ext>
            </a:extLst>
          </p:cNvPr>
          <p:cNvSpPr txBox="1">
            <a:spLocks noChangeArrowheads="1"/>
          </p:cNvSpPr>
          <p:nvPr/>
        </p:nvSpPr>
        <p:spPr bwMode="auto">
          <a:xfrm>
            <a:off x="522434" y="2575244"/>
            <a:ext cx="3085941" cy="1574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rtl="0">
              <a:buNone/>
            </a:pPr>
            <a:r>
              <a:rPr lang="es-419" b="1"/>
              <a:t>Privileged EXEC Mode: </a:t>
            </a:r>
          </a:p>
          <a:p>
            <a:pPr lvl="1" rtl="0"/>
            <a:r>
              <a:rPr lang="es-419"/>
              <a:t>Permite el acceso a todos los comandos y funciones.</a:t>
            </a:r>
          </a:p>
          <a:p>
            <a:pPr lvl="1" rtl="0"/>
            <a:r>
              <a:rPr lang="es-419"/>
              <a:t>Identificado por la solicitud de CLI que termina con el símbolo #</a:t>
            </a:r>
          </a:p>
          <a:p>
            <a:pPr lvl="1"/>
            <a:endParaRPr lang="en-US" dirty="0"/>
          </a:p>
          <a:p>
            <a:endParaRPr lang="en-US" dirty="0"/>
          </a:p>
          <a:p>
            <a:pPr marL="0" indent="0">
              <a:buFont typeface="Wingdings" panose="05000000000000000000" pitchFamily="2" charset="2"/>
              <a:buNone/>
            </a:pPr>
            <a:endParaRPr lang="en-US" dirty="0"/>
          </a:p>
        </p:txBody>
      </p:sp>
      <p:pic>
        <p:nvPicPr>
          <p:cNvPr id="26" name="Picture 25">
            <a:extLst>
              <a:ext uri="{FF2B5EF4-FFF2-40B4-BE49-F238E27FC236}">
                <a16:creationId xmlns:a16="http://schemas.microsoft.com/office/drawing/2014/main" id="{9452C8CA-3845-FE4F-BF60-6D89C2D657BE}"/>
              </a:ext>
            </a:extLst>
          </p:cNvPr>
          <p:cNvPicPr>
            <a:picLocks noChangeAspect="1"/>
          </p:cNvPicPr>
          <p:nvPr/>
        </p:nvPicPr>
        <p:blipFill>
          <a:blip r:embed="rId4"/>
          <a:stretch>
            <a:fillRect/>
          </a:stretch>
        </p:blipFill>
        <p:spPr>
          <a:xfrm>
            <a:off x="4957694" y="988595"/>
            <a:ext cx="2121408" cy="694509"/>
          </a:xfrm>
          <a:prstGeom prst="rect">
            <a:avLst/>
          </a:prstGeom>
        </p:spPr>
      </p:pic>
      <p:pic>
        <p:nvPicPr>
          <p:cNvPr id="25" name="Picture 24">
            <a:extLst>
              <a:ext uri="{FF2B5EF4-FFF2-40B4-BE49-F238E27FC236}">
                <a16:creationId xmlns:a16="http://schemas.microsoft.com/office/drawing/2014/main" id="{B8862851-51F3-B34C-8669-3E72C60F2E33}"/>
              </a:ext>
            </a:extLst>
          </p:cNvPr>
          <p:cNvPicPr>
            <a:picLocks noChangeAspect="1"/>
          </p:cNvPicPr>
          <p:nvPr/>
        </p:nvPicPr>
        <p:blipFill>
          <a:blip r:embed="rId5"/>
          <a:stretch>
            <a:fillRect/>
          </a:stretch>
        </p:blipFill>
        <p:spPr>
          <a:xfrm>
            <a:off x="4957948" y="1448758"/>
            <a:ext cx="2120900" cy="698500"/>
          </a:xfrm>
          <a:prstGeom prst="rect">
            <a:avLst/>
          </a:prstGeom>
        </p:spPr>
      </p:pic>
      <p:pic>
        <p:nvPicPr>
          <p:cNvPr id="17" name="Picture 16">
            <a:extLst>
              <a:ext uri="{FF2B5EF4-FFF2-40B4-BE49-F238E27FC236}">
                <a16:creationId xmlns:a16="http://schemas.microsoft.com/office/drawing/2014/main" id="{13A0C0C3-E181-E84E-9208-4792B7E7CC20}"/>
              </a:ext>
            </a:extLst>
          </p:cNvPr>
          <p:cNvPicPr>
            <a:picLocks noChangeAspect="1"/>
          </p:cNvPicPr>
          <p:nvPr/>
        </p:nvPicPr>
        <p:blipFill>
          <a:blip r:embed="rId6"/>
          <a:stretch>
            <a:fillRect/>
          </a:stretch>
        </p:blipFill>
        <p:spPr>
          <a:xfrm>
            <a:off x="4944994" y="2898392"/>
            <a:ext cx="2133600" cy="698500"/>
          </a:xfrm>
          <a:prstGeom prst="rect">
            <a:avLst/>
          </a:prstGeom>
        </p:spPr>
      </p:pic>
      <p:pic>
        <p:nvPicPr>
          <p:cNvPr id="21" name="Picture 20">
            <a:extLst>
              <a:ext uri="{FF2B5EF4-FFF2-40B4-BE49-F238E27FC236}">
                <a16:creationId xmlns:a16="http://schemas.microsoft.com/office/drawing/2014/main" id="{DEA24282-3258-8243-BECA-D551022599D2}"/>
              </a:ext>
            </a:extLst>
          </p:cNvPr>
          <p:cNvPicPr>
            <a:picLocks noChangeAspect="1"/>
          </p:cNvPicPr>
          <p:nvPr/>
        </p:nvPicPr>
        <p:blipFill>
          <a:blip r:embed="rId7"/>
          <a:stretch>
            <a:fillRect/>
          </a:stretch>
        </p:blipFill>
        <p:spPr>
          <a:xfrm>
            <a:off x="4944994" y="3362546"/>
            <a:ext cx="2133600" cy="647700"/>
          </a:xfrm>
          <a:prstGeom prst="rect">
            <a:avLst/>
          </a:prstGeom>
        </p:spPr>
      </p:pic>
    </p:spTree>
    <p:custDataLst>
      <p:tags r:id="rId1"/>
    </p:custDataLst>
    <p:extLst>
      <p:ext uri="{BB962C8B-B14F-4D97-AF65-F5344CB8AC3E}">
        <p14:creationId xmlns:p14="http://schemas.microsoft.com/office/powerpoint/2010/main" val="370727055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rtl="0"/>
            <a:r>
              <a:rPr lang="es-419" sz="1600"/>
              <a:t>Navegación IOS </a:t>
            </a:r>
            <a:br>
              <a:rPr lang="en-US" altLang="en-US" dirty="0"/>
            </a:br>
            <a:r>
              <a:rPr lang="es-419"/>
              <a:t>Modo de configuración y modos de subconfiguración</a:t>
            </a:r>
          </a:p>
        </p:txBody>
      </p:sp>
      <p:sp>
        <p:nvSpPr>
          <p:cNvPr id="7" name="Rectangle 6">
            <a:extLst>
              <a:ext uri="{FF2B5EF4-FFF2-40B4-BE49-F238E27FC236}">
                <a16:creationId xmlns:a16="http://schemas.microsoft.com/office/drawing/2014/main" id="{1E3EA599-9EF6-BE44-900E-A2949CF66BC2}"/>
              </a:ext>
            </a:extLst>
          </p:cNvPr>
          <p:cNvSpPr>
            <a:spLocks noGrp="1" noChangeArrowheads="1"/>
          </p:cNvSpPr>
          <p:nvPr>
            <p:ph idx="1"/>
          </p:nvPr>
        </p:nvSpPr>
        <p:spPr>
          <a:xfrm>
            <a:off x="823518" y="1238227"/>
            <a:ext cx="3235526" cy="3433526"/>
          </a:xfrm>
        </p:spPr>
        <p:txBody>
          <a:bodyPr/>
          <a:lstStyle/>
          <a:p>
            <a:pPr marL="0" indent="0" rtl="0">
              <a:spcAft>
                <a:spcPts val="100"/>
              </a:spcAft>
              <a:buNone/>
            </a:pPr>
            <a:r>
              <a:rPr lang="es-419" sz="1600" b="1"/>
              <a:t>Modo de configuración global:</a:t>
            </a:r>
          </a:p>
          <a:p>
            <a:pPr lvl="1" rtl="0">
              <a:spcAft>
                <a:spcPts val="100"/>
              </a:spcAft>
            </a:pPr>
            <a:r>
              <a:rPr lang="es-419" sz="1600"/>
              <a:t>Se utiliza para acceder a las opciones de configuración del dispositivo </a:t>
            </a:r>
          </a:p>
          <a:p>
            <a:pPr marL="142875" lvl="1" indent="0">
              <a:spcAft>
                <a:spcPts val="100"/>
              </a:spcAft>
              <a:buNone/>
            </a:pPr>
            <a:endParaRPr lang="en-US" sz="1600" dirty="0"/>
          </a:p>
          <a:p>
            <a:pPr marL="0" indent="0" rtl="0">
              <a:spcAft>
                <a:spcPts val="100"/>
              </a:spcAft>
              <a:buNone/>
            </a:pPr>
            <a:r>
              <a:rPr lang="es-419" sz="1600" b="1"/>
              <a:t>Modo de configuración de línea: </a:t>
            </a:r>
          </a:p>
          <a:p>
            <a:pPr lvl="1" rtl="0"/>
            <a:r>
              <a:rPr lang="es-419" sz="1600"/>
              <a:t>Se utiliza para configurar el acceso a la consola, SSH, Telnet o AUX</a:t>
            </a:r>
          </a:p>
          <a:p>
            <a:pPr marL="142875" lvl="1" indent="0">
              <a:spcAft>
                <a:spcPts val="100"/>
              </a:spcAft>
              <a:buNone/>
            </a:pPr>
            <a:endParaRPr lang="en-US" sz="1600" dirty="0"/>
          </a:p>
          <a:p>
            <a:pPr marL="0" indent="0" rtl="0">
              <a:spcAft>
                <a:spcPts val="100"/>
              </a:spcAft>
              <a:buNone/>
            </a:pPr>
            <a:r>
              <a:rPr lang="es-419" sz="1600" b="1"/>
              <a:t>Modo de configuración de interfaz</a:t>
            </a:r>
            <a:r>
              <a:rPr lang="es-419" sz="1600"/>
              <a:t> </a:t>
            </a:r>
          </a:p>
          <a:p>
            <a:pPr lvl="1" rtl="0"/>
            <a:r>
              <a:rPr lang="es-419" sz="1600"/>
              <a:t>Se utiliza para configurar un puerto de switch o una interfaz de router</a:t>
            </a:r>
          </a:p>
          <a:p>
            <a:pPr lvl="1"/>
            <a:endParaRPr lang="en-US" dirty="0"/>
          </a:p>
          <a:p>
            <a:endParaRPr lang="en-US" dirty="0"/>
          </a:p>
          <a:p>
            <a:pPr marL="0" indent="0">
              <a:buNone/>
            </a:pPr>
            <a:endParaRPr lang="en-US" dirty="0"/>
          </a:p>
        </p:txBody>
      </p:sp>
      <p:pic>
        <p:nvPicPr>
          <p:cNvPr id="11" name="Picture 10">
            <a:extLst>
              <a:ext uri="{FF2B5EF4-FFF2-40B4-BE49-F238E27FC236}">
                <a16:creationId xmlns:a16="http://schemas.microsoft.com/office/drawing/2014/main" id="{22966FC2-4F98-F245-A162-5BB7C58819FE}"/>
              </a:ext>
            </a:extLst>
          </p:cNvPr>
          <p:cNvPicPr>
            <a:picLocks noChangeAspect="1"/>
          </p:cNvPicPr>
          <p:nvPr/>
        </p:nvPicPr>
        <p:blipFill>
          <a:blip r:embed="rId4"/>
          <a:stretch>
            <a:fillRect/>
          </a:stretch>
        </p:blipFill>
        <p:spPr>
          <a:xfrm>
            <a:off x="5462982" y="1422306"/>
            <a:ext cx="2857500" cy="774700"/>
          </a:xfrm>
          <a:prstGeom prst="rect">
            <a:avLst/>
          </a:prstGeom>
        </p:spPr>
      </p:pic>
      <p:pic>
        <p:nvPicPr>
          <p:cNvPr id="5" name="Picture 4">
            <a:extLst>
              <a:ext uri="{FF2B5EF4-FFF2-40B4-BE49-F238E27FC236}">
                <a16:creationId xmlns:a16="http://schemas.microsoft.com/office/drawing/2014/main" id="{8EE4C97E-6654-054B-91B6-B1B5807F4128}"/>
              </a:ext>
            </a:extLst>
          </p:cNvPr>
          <p:cNvPicPr>
            <a:picLocks noChangeAspect="1"/>
          </p:cNvPicPr>
          <p:nvPr/>
        </p:nvPicPr>
        <p:blipFill>
          <a:blip r:embed="rId5"/>
          <a:stretch>
            <a:fillRect/>
          </a:stretch>
        </p:blipFill>
        <p:spPr>
          <a:xfrm>
            <a:off x="5462982" y="2598189"/>
            <a:ext cx="2857500" cy="774700"/>
          </a:xfrm>
          <a:prstGeom prst="rect">
            <a:avLst/>
          </a:prstGeom>
        </p:spPr>
      </p:pic>
      <p:pic>
        <p:nvPicPr>
          <p:cNvPr id="10" name="Picture 9">
            <a:extLst>
              <a:ext uri="{FF2B5EF4-FFF2-40B4-BE49-F238E27FC236}">
                <a16:creationId xmlns:a16="http://schemas.microsoft.com/office/drawing/2014/main" id="{181EA0E3-6FD1-244C-9DE6-99BF741C0365}"/>
              </a:ext>
            </a:extLst>
          </p:cNvPr>
          <p:cNvPicPr>
            <a:picLocks noChangeAspect="1"/>
          </p:cNvPicPr>
          <p:nvPr/>
        </p:nvPicPr>
        <p:blipFill>
          <a:blip r:embed="rId6"/>
          <a:stretch>
            <a:fillRect/>
          </a:stretch>
        </p:blipFill>
        <p:spPr>
          <a:xfrm>
            <a:off x="5462982" y="3774073"/>
            <a:ext cx="2857500" cy="774700"/>
          </a:xfrm>
          <a:prstGeom prst="rect">
            <a:avLst/>
          </a:prstGeom>
        </p:spPr>
      </p:pic>
    </p:spTree>
    <p:custDataLst>
      <p:tags r:id="rId1"/>
    </p:custDataLst>
    <p:extLst>
      <p:ext uri="{BB962C8B-B14F-4D97-AF65-F5344CB8AC3E}">
        <p14:creationId xmlns:p14="http://schemas.microsoft.com/office/powerpoint/2010/main" val="427442252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 y="118872"/>
            <a:ext cx="9144000" cy="592921"/>
          </a:xfrm>
        </p:spPr>
        <p:txBody>
          <a:bodyPr/>
          <a:lstStyle/>
          <a:p>
            <a:pPr rtl="0"/>
            <a:r>
              <a:rPr lang="es-419" sz="1600"/>
              <a:t>Navegación del IOS</a:t>
            </a:r>
            <a:br>
              <a:rPr lang="en-US" altLang="en-US" sz="1600" dirty="0"/>
            </a:br>
            <a:r>
              <a:rPr lang="es-419"/>
              <a:t>Video – IOS CLI modos de comandos principales</a:t>
            </a:r>
          </a:p>
        </p:txBody>
      </p:sp>
      <p:sp>
        <p:nvSpPr>
          <p:cNvPr id="6" name="Rectangle 6">
            <a:extLst>
              <a:ext uri="{FF2B5EF4-FFF2-40B4-BE49-F238E27FC236}">
                <a16:creationId xmlns:a16="http://schemas.microsoft.com/office/drawing/2014/main" id="{9FD26DA6-0FF9-5641-9731-B0A4BDCFDDE7}"/>
              </a:ext>
            </a:extLst>
          </p:cNvPr>
          <p:cNvSpPr>
            <a:spLocks noGrp="1" noChangeArrowheads="1"/>
          </p:cNvSpPr>
          <p:nvPr>
            <p:ph idx="1"/>
          </p:nvPr>
        </p:nvSpPr>
        <p:spPr>
          <a:xfrm>
            <a:off x="179882" y="1034322"/>
            <a:ext cx="8649325" cy="3522688"/>
          </a:xfrm>
        </p:spPr>
        <p:txBody>
          <a:bodyPr/>
          <a:lstStyle/>
          <a:p>
            <a:pPr marL="0" indent="0" rtl="0">
              <a:buNone/>
            </a:pPr>
            <a:r>
              <a:rPr lang="es-419"/>
              <a:t>Este video cubrirá lo siguiente: </a:t>
            </a:r>
          </a:p>
          <a:p>
            <a:pPr lvl="1" rtl="0"/>
            <a:r>
              <a:rPr lang="es-419" sz="1500"/>
              <a:t>Modo EXEC de usuario</a:t>
            </a:r>
          </a:p>
          <a:p>
            <a:pPr lvl="1" rtl="0"/>
            <a:r>
              <a:rPr lang="es-419" sz="1500"/>
              <a:t>Modo EXEC con privilegios</a:t>
            </a:r>
          </a:p>
          <a:p>
            <a:pPr lvl="1" rtl="0"/>
            <a:r>
              <a:rPr lang="es-419" sz="1500"/>
              <a:t>Modo de configuración global</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124275094"/>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es-419" sz="1600"/>
              <a:t>Navegación IOS </a:t>
            </a:r>
            <a:br>
              <a:rPr lang="en-US" altLang="en-US" sz="1600" dirty="0"/>
            </a:br>
            <a:r>
              <a:rPr lang="es-419"/>
              <a:t>Navegación entre modos IOS</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096002" cy="3675778"/>
          </a:xfrm>
        </p:spPr>
        <p:txBody>
          <a:bodyPr/>
          <a:lstStyle/>
          <a:p>
            <a:pPr rtl="0"/>
            <a:r>
              <a:rPr lang="es-419" b="1"/>
              <a:t>Modo EXEC privilegiado:</a:t>
            </a:r>
          </a:p>
          <a:p>
            <a:pPr lvl="1" rtl="0">
              <a:spcAft>
                <a:spcPts val="400"/>
              </a:spcAft>
            </a:pPr>
            <a:r>
              <a:rPr lang="es-419"/>
              <a:t>Para pasar del modo EXEC del usuario al modo EXEC con privilegios, ingrese el comando </a:t>
            </a:r>
            <a:r>
              <a:rPr lang="es-419" b="1"/>
              <a:t>enable</a:t>
            </a:r>
            <a:r>
              <a:rPr lang="es-419"/>
              <a:t>.</a:t>
            </a:r>
          </a:p>
          <a:p>
            <a:pPr rtl="0"/>
            <a:r>
              <a:rPr lang="es-419" b="1"/>
              <a:t>Modo de configuración global: </a:t>
            </a:r>
          </a:p>
          <a:p>
            <a:pPr lvl="1" rtl="0"/>
            <a:r>
              <a:rPr lang="es-419"/>
              <a:t>Para entrar y salir del modo de configuración global, use el comando</a:t>
            </a:r>
            <a:r>
              <a:rPr lang="es-419" b="1"/>
              <a:t>configure terminal </a:t>
            </a:r>
            <a:r>
              <a:rPr lang="es-419"/>
              <a:t> Para volver al modo EXEC privilegiado, use el comando </a:t>
            </a:r>
            <a:r>
              <a:rPr lang="es-419" b="1"/>
              <a:t>exit</a:t>
            </a:r>
            <a:r>
              <a:rPr lang="es-419"/>
              <a:t> </a:t>
            </a:r>
          </a:p>
          <a:p>
            <a:pPr rtl="0"/>
            <a:r>
              <a:rPr lang="es-419" b="1"/>
              <a:t>Modo de configuración de línea: </a:t>
            </a:r>
          </a:p>
          <a:p>
            <a:pPr lvl="1" rtl="0"/>
            <a:r>
              <a:rPr lang="es-419"/>
              <a:t>Para entrar y salir del modo de configuración de línea, utilice el comando </a:t>
            </a:r>
            <a:r>
              <a:rPr lang="es-419" b="1"/>
              <a:t>line </a:t>
            </a:r>
            <a:r>
              <a:rPr lang="es-419"/>
              <a:t>seguido del tipo de línea de administración. Para volver al modo de configuración global, use el comando </a:t>
            </a:r>
            <a:r>
              <a:rPr lang="es-419" b="1"/>
              <a:t>exit</a:t>
            </a:r>
            <a:r>
              <a:rPr lang="es-419"/>
              <a:t> </a:t>
            </a:r>
          </a:p>
          <a:p>
            <a:endParaRPr lang="en-US" dirty="0"/>
          </a:p>
          <a:p>
            <a:pPr marL="0" indent="0">
              <a:buNone/>
            </a:pPr>
            <a:endParaRPr lang="en-US" dirty="0"/>
          </a:p>
          <a:p>
            <a:endParaRPr lang="en-US" altLang="ja-JP" dirty="0"/>
          </a:p>
        </p:txBody>
      </p:sp>
      <p:pic>
        <p:nvPicPr>
          <p:cNvPr id="16" name="Picture 15">
            <a:extLst>
              <a:ext uri="{FF2B5EF4-FFF2-40B4-BE49-F238E27FC236}">
                <a16:creationId xmlns:a16="http://schemas.microsoft.com/office/drawing/2014/main" id="{EFA3A149-BACA-2349-9D11-C0BE82F379B7}"/>
              </a:ext>
            </a:extLst>
          </p:cNvPr>
          <p:cNvPicPr>
            <a:picLocks noChangeAspect="1"/>
          </p:cNvPicPr>
          <p:nvPr/>
        </p:nvPicPr>
        <p:blipFill>
          <a:blip r:embed="rId4"/>
          <a:stretch>
            <a:fillRect/>
          </a:stretch>
        </p:blipFill>
        <p:spPr>
          <a:xfrm>
            <a:off x="4964461" y="1019733"/>
            <a:ext cx="2908300" cy="546100"/>
          </a:xfrm>
          <a:prstGeom prst="rect">
            <a:avLst/>
          </a:prstGeom>
        </p:spPr>
      </p:pic>
      <p:pic>
        <p:nvPicPr>
          <p:cNvPr id="11" name="Picture 10">
            <a:extLst>
              <a:ext uri="{FF2B5EF4-FFF2-40B4-BE49-F238E27FC236}">
                <a16:creationId xmlns:a16="http://schemas.microsoft.com/office/drawing/2014/main" id="{54F9FD8A-05C8-D44A-8F30-79A483FB6C37}"/>
              </a:ext>
            </a:extLst>
          </p:cNvPr>
          <p:cNvPicPr>
            <a:picLocks noChangeAspect="1"/>
          </p:cNvPicPr>
          <p:nvPr/>
        </p:nvPicPr>
        <p:blipFill>
          <a:blip r:embed="rId5"/>
          <a:stretch>
            <a:fillRect/>
          </a:stretch>
        </p:blipFill>
        <p:spPr>
          <a:xfrm>
            <a:off x="4922736" y="2120447"/>
            <a:ext cx="2991751" cy="557784"/>
          </a:xfrm>
          <a:prstGeom prst="rect">
            <a:avLst/>
          </a:prstGeom>
        </p:spPr>
      </p:pic>
      <p:pic>
        <p:nvPicPr>
          <p:cNvPr id="12" name="Picture 11">
            <a:extLst>
              <a:ext uri="{FF2B5EF4-FFF2-40B4-BE49-F238E27FC236}">
                <a16:creationId xmlns:a16="http://schemas.microsoft.com/office/drawing/2014/main" id="{640DB018-9109-864C-B0B8-85608C19AAE9}"/>
              </a:ext>
            </a:extLst>
          </p:cNvPr>
          <p:cNvPicPr>
            <a:picLocks noChangeAspect="1"/>
          </p:cNvPicPr>
          <p:nvPr/>
        </p:nvPicPr>
        <p:blipFill>
          <a:blip r:embed="rId6"/>
          <a:stretch>
            <a:fillRect/>
          </a:stretch>
        </p:blipFill>
        <p:spPr>
          <a:xfrm>
            <a:off x="4913662" y="3528446"/>
            <a:ext cx="3009900" cy="533400"/>
          </a:xfrm>
          <a:prstGeom prst="rect">
            <a:avLst/>
          </a:prstGeom>
        </p:spPr>
      </p:pic>
    </p:spTree>
    <p:custDataLst>
      <p:tags r:id="rId1"/>
    </p:custDataLst>
    <p:extLst>
      <p:ext uri="{BB962C8B-B14F-4D97-AF65-F5344CB8AC3E}">
        <p14:creationId xmlns:p14="http://schemas.microsoft.com/office/powerpoint/2010/main" val="290083012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pPr rtl="0"/>
            <a:r>
              <a:rPr lang="es-419" sz="1600"/>
              <a:t>Navegación IOS </a:t>
            </a:r>
            <a:br>
              <a:rPr lang="en-US" altLang="en-US" sz="1600" dirty="0"/>
            </a:br>
            <a:r>
              <a:rPr lang="es-419"/>
              <a:t>Navegación entre modos IOS (Cont.)</a:t>
            </a:r>
          </a:p>
        </p:txBody>
      </p:sp>
      <p:sp>
        <p:nvSpPr>
          <p:cNvPr id="6" name="Rectangle 6">
            <a:extLst>
              <a:ext uri="{FF2B5EF4-FFF2-40B4-BE49-F238E27FC236}">
                <a16:creationId xmlns:a16="http://schemas.microsoft.com/office/drawing/2014/main" id="{FDB50C7D-A789-1947-A197-D4C18A6B4C22}"/>
              </a:ext>
            </a:extLst>
          </p:cNvPr>
          <p:cNvSpPr>
            <a:spLocks noGrp="1" noChangeArrowheads="1"/>
          </p:cNvSpPr>
          <p:nvPr>
            <p:ph idx="1"/>
          </p:nvPr>
        </p:nvSpPr>
        <p:spPr>
          <a:xfrm>
            <a:off x="134337" y="896222"/>
            <a:ext cx="4244686" cy="2928646"/>
          </a:xfrm>
        </p:spPr>
        <p:txBody>
          <a:bodyPr/>
          <a:lstStyle/>
          <a:p>
            <a:pPr marL="0" indent="0" rtl="0">
              <a:buNone/>
            </a:pPr>
            <a:r>
              <a:rPr lang="es-419" b="1"/>
              <a:t>Modos de subconfiguración </a:t>
            </a:r>
          </a:p>
          <a:p>
            <a:pPr lvl="1" rtl="0"/>
            <a:r>
              <a:rPr lang="es-419"/>
              <a:t>Para salir de un modo de subconfiguración y volver al modo de configuración global, utilice el comando </a:t>
            </a:r>
            <a:r>
              <a:rPr lang="es-419" b="1"/>
              <a:t>exit</a:t>
            </a:r>
            <a:r>
              <a:rPr lang="es-419" b="1" i="1"/>
              <a:t> </a:t>
            </a:r>
            <a:r>
              <a:rPr lang="es-419"/>
              <a:t>. Para volver al modo EXEC de privilegios, utilice el comando </a:t>
            </a:r>
            <a:r>
              <a:rPr lang="es-419" b="1"/>
              <a:t>end</a:t>
            </a:r>
            <a:r>
              <a:rPr lang="es-419"/>
              <a:t> o la combinación de </a:t>
            </a:r>
            <a:r>
              <a:rPr lang="es-419" b="1"/>
              <a:t>teclas Ctrl +Z</a:t>
            </a:r>
            <a:r>
              <a:rPr lang="es-419"/>
              <a:t> . </a:t>
            </a:r>
          </a:p>
          <a:p>
            <a:pPr marL="142875" lvl="1" indent="0">
              <a:buNone/>
            </a:pPr>
            <a:endParaRPr lang="en-US" dirty="0"/>
          </a:p>
          <a:p>
            <a:pPr lvl="1" rtl="0"/>
            <a:r>
              <a:rPr lang="es-419"/>
              <a:t>Para desplazarse directamente de un modo de subconfiguración a otro, escriba el comando de modo de subconfiguración deseado. En el ejemplo, el símbolo del sistema cambia de </a:t>
            </a:r>
            <a:r>
              <a:rPr lang="es-419" b="1"/>
              <a:t>(config-line)# </a:t>
            </a:r>
            <a:r>
              <a:rPr lang="es-419"/>
              <a:t>a </a:t>
            </a:r>
            <a:r>
              <a:rPr lang="es-419" b="1"/>
              <a:t>(config-if)#</a:t>
            </a:r>
            <a:r>
              <a:rPr lang="es-419"/>
              <a:t>. </a:t>
            </a:r>
            <a:r>
              <a:rPr lang="es-419" b="1"/>
              <a:t> </a:t>
            </a:r>
          </a:p>
          <a:p>
            <a:pPr marL="0" indent="0">
              <a:buNone/>
            </a:pPr>
            <a:endParaRPr lang="en-US" dirty="0"/>
          </a:p>
          <a:p>
            <a:endParaRPr lang="en-US" altLang="ja-JP" dirty="0"/>
          </a:p>
        </p:txBody>
      </p:sp>
      <p:pic>
        <p:nvPicPr>
          <p:cNvPr id="7" name="Picture 6">
            <a:extLst>
              <a:ext uri="{FF2B5EF4-FFF2-40B4-BE49-F238E27FC236}">
                <a16:creationId xmlns:a16="http://schemas.microsoft.com/office/drawing/2014/main" id="{124761F0-3B51-F447-AF31-ED4259157781}"/>
              </a:ext>
            </a:extLst>
          </p:cNvPr>
          <p:cNvPicPr>
            <a:picLocks noChangeAspect="1"/>
          </p:cNvPicPr>
          <p:nvPr/>
        </p:nvPicPr>
        <p:blipFill>
          <a:blip r:embed="rId4"/>
          <a:stretch>
            <a:fillRect/>
          </a:stretch>
        </p:blipFill>
        <p:spPr>
          <a:xfrm>
            <a:off x="4764978" y="1649731"/>
            <a:ext cx="3784600" cy="482600"/>
          </a:xfrm>
          <a:prstGeom prst="rect">
            <a:avLst/>
          </a:prstGeom>
        </p:spPr>
      </p:pic>
      <p:pic>
        <p:nvPicPr>
          <p:cNvPr id="4" name="Picture 3">
            <a:extLst>
              <a:ext uri="{FF2B5EF4-FFF2-40B4-BE49-F238E27FC236}">
                <a16:creationId xmlns:a16="http://schemas.microsoft.com/office/drawing/2014/main" id="{F1E61373-4A92-7647-872A-CA2E86F98386}"/>
              </a:ext>
            </a:extLst>
          </p:cNvPr>
          <p:cNvPicPr>
            <a:picLocks noChangeAspect="1"/>
          </p:cNvPicPr>
          <p:nvPr/>
        </p:nvPicPr>
        <p:blipFill>
          <a:blip r:embed="rId5"/>
          <a:stretch>
            <a:fillRect/>
          </a:stretch>
        </p:blipFill>
        <p:spPr>
          <a:xfrm>
            <a:off x="4764978" y="2983119"/>
            <a:ext cx="3784600" cy="444500"/>
          </a:xfrm>
          <a:prstGeom prst="rect">
            <a:avLst/>
          </a:prstGeom>
        </p:spPr>
      </p:pic>
    </p:spTree>
    <p:custDataLst>
      <p:tags r:id="rId1"/>
    </p:custDataLst>
    <p:extLst>
      <p:ext uri="{BB962C8B-B14F-4D97-AF65-F5344CB8AC3E}">
        <p14:creationId xmlns:p14="http://schemas.microsoft.com/office/powerpoint/2010/main" val="679333839"/>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r>
              <a:rPr lang="es-419" sz="1600"/>
              <a:t>Navegación IOS </a:t>
            </a:r>
            <a:br>
              <a:rPr lang="en-US" altLang="en-US" dirty="0"/>
            </a:br>
            <a:r>
              <a:rPr lang="es-419"/>
              <a:t>Video – Navegación entre modos IOS</a:t>
            </a:r>
          </a:p>
        </p:txBody>
      </p:sp>
      <p:sp>
        <p:nvSpPr>
          <p:cNvPr id="4" name="Rectangle 6">
            <a:extLst>
              <a:ext uri="{FF2B5EF4-FFF2-40B4-BE49-F238E27FC236}">
                <a16:creationId xmlns:a16="http://schemas.microsoft.com/office/drawing/2014/main" id="{B879D50B-6D7A-D347-8410-C647A91484DD}"/>
              </a:ext>
            </a:extLst>
          </p:cNvPr>
          <p:cNvSpPr>
            <a:spLocks noGrp="1" noChangeArrowheads="1"/>
          </p:cNvSpPr>
          <p:nvPr>
            <p:ph idx="1"/>
          </p:nvPr>
        </p:nvSpPr>
        <p:spPr>
          <a:xfrm>
            <a:off x="179882" y="1034322"/>
            <a:ext cx="8649325" cy="3522688"/>
          </a:xfrm>
        </p:spPr>
        <p:txBody>
          <a:bodyPr/>
          <a:lstStyle/>
          <a:p>
            <a:pPr marL="0" indent="0" rtl="0">
              <a:buNone/>
            </a:pPr>
            <a:r>
              <a:rPr lang="es-419"/>
              <a:t>Este video cubrirá lo siguiente: </a:t>
            </a:r>
          </a:p>
          <a:p>
            <a:pPr lvl="1" rtl="0"/>
            <a:r>
              <a:rPr lang="es-419" sz="1500"/>
              <a:t>enable</a:t>
            </a:r>
          </a:p>
          <a:p>
            <a:pPr lvl="1" rtl="0"/>
            <a:r>
              <a:rPr lang="es-419" sz="1500"/>
              <a:t>disable</a:t>
            </a:r>
          </a:p>
          <a:p>
            <a:pPr lvl="1" rtl="0"/>
            <a:r>
              <a:rPr lang="es-419" sz="1500"/>
              <a:t>configure terminal</a:t>
            </a:r>
          </a:p>
          <a:p>
            <a:pPr lvl="1" rtl="0"/>
            <a:r>
              <a:rPr lang="es-419" sz="1500"/>
              <a:t>exit</a:t>
            </a:r>
          </a:p>
          <a:p>
            <a:pPr lvl="1" rtl="0"/>
            <a:r>
              <a:rPr lang="es-419" sz="1500"/>
              <a:t>end</a:t>
            </a:r>
          </a:p>
          <a:p>
            <a:pPr lvl="1" rtl="0"/>
            <a:r>
              <a:rPr lang="es-419" sz="1500"/>
              <a:t>Control + Z en el teclado</a:t>
            </a:r>
          </a:p>
          <a:p>
            <a:pPr lvl="1" rtl="0"/>
            <a:r>
              <a:rPr lang="es-419" sz="1500"/>
              <a:t>Otros comandos para entrar en modos de subconfiguración</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968778067"/>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31464" cy="919480"/>
          </a:xfrm>
        </p:spPr>
        <p:txBody>
          <a:bodyPr/>
          <a:lstStyle/>
          <a:p>
            <a:pPr rtl="0"/>
            <a:r>
              <a:rPr lang="es-419" sz="4000">
                <a:solidFill>
                  <a:schemeClr val="accent5">
                    <a:lumMod val="40000"/>
                    <a:lumOff val="60000"/>
                  </a:schemeClr>
                </a:solidFill>
              </a:rPr>
              <a:t>2.3 – Estructura de los comandos</a:t>
            </a:r>
          </a:p>
        </p:txBody>
      </p:sp>
    </p:spTree>
    <p:custDataLst>
      <p:tags r:id="rId1"/>
    </p:custDataLst>
    <p:extLst>
      <p:ext uri="{BB962C8B-B14F-4D97-AF65-F5344CB8AC3E}">
        <p14:creationId xmlns:p14="http://schemas.microsoft.com/office/powerpoint/2010/main" val="331369368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2EDE137-350D-6D47-BD51-750CD198389A}"/>
              </a:ext>
            </a:extLst>
          </p:cNvPr>
          <p:cNvSpPr>
            <a:spLocks noGrp="1"/>
          </p:cNvSpPr>
          <p:nvPr>
            <p:ph idx="1"/>
          </p:nvPr>
        </p:nvSpPr>
        <p:spPr>
          <a:xfrm>
            <a:off x="144065" y="798945"/>
            <a:ext cx="8853286" cy="346366"/>
          </a:xfrm>
        </p:spPr>
        <p:txBody>
          <a:bodyPr/>
          <a:lstStyle/>
          <a:p>
            <a:pPr rtl="0"/>
            <a:r>
              <a:rPr lang="es-419"/>
              <a:t>Para facilitar el aprendizaje, las siguientes características dentro de la GUI pueden ser incluidas en este módulo:</a:t>
            </a:r>
          </a:p>
          <a:p>
            <a:endParaRPr lang="en-US" dirty="0"/>
          </a:p>
          <a:p>
            <a:endParaRPr lang="en-US" dirty="0"/>
          </a:p>
          <a:p>
            <a:pPr marL="0" indent="0">
              <a:buNone/>
            </a:pPr>
            <a:endParaRPr lang="en-US" dirty="0"/>
          </a:p>
        </p:txBody>
      </p:sp>
      <p:sp>
        <p:nvSpPr>
          <p:cNvPr id="3" name="Title 2">
            <a:extLst>
              <a:ext uri="{FF2B5EF4-FFF2-40B4-BE49-F238E27FC236}">
                <a16:creationId xmlns:a16="http://schemas.microsoft.com/office/drawing/2014/main" id="{D0DBD329-AB20-664C-9697-486FE5CED9B9}"/>
              </a:ext>
            </a:extLst>
          </p:cNvPr>
          <p:cNvSpPr>
            <a:spLocks noGrp="1"/>
          </p:cNvSpPr>
          <p:nvPr>
            <p:ph type="title"/>
          </p:nvPr>
        </p:nvSpPr>
        <p:spPr>
          <a:xfrm>
            <a:off x="0" y="189238"/>
            <a:ext cx="9144000" cy="609708"/>
          </a:xfrm>
        </p:spPr>
        <p:txBody>
          <a:bodyPr/>
          <a:lstStyle/>
          <a:p>
            <a:pPr rtl="0"/>
            <a:r>
              <a:rPr lang="es-419"/>
              <a:t>¿Qué esperar en este módulo?</a:t>
            </a:r>
          </a:p>
        </p:txBody>
      </p:sp>
      <p:graphicFrame>
        <p:nvGraphicFramePr>
          <p:cNvPr id="4" name="Table 3">
            <a:extLst>
              <a:ext uri="{FF2B5EF4-FFF2-40B4-BE49-F238E27FC236}">
                <a16:creationId xmlns:a16="http://schemas.microsoft.com/office/drawing/2014/main" id="{24EE699F-A87C-2246-9235-C1DFDF6B2651}"/>
              </a:ext>
            </a:extLst>
          </p:cNvPr>
          <p:cNvGraphicFramePr>
            <a:graphicFrameLocks noGrp="1"/>
          </p:cNvGraphicFramePr>
          <p:nvPr/>
        </p:nvGraphicFramePr>
        <p:xfrm>
          <a:off x="301658" y="1145310"/>
          <a:ext cx="8557528" cy="3088407"/>
        </p:xfrm>
        <a:graphic>
          <a:graphicData uri="http://schemas.openxmlformats.org/drawingml/2006/table">
            <a:tbl>
              <a:tblPr firstRow="1" bandRow="1">
                <a:tableStyleId>{5C22544A-7EE6-4342-B048-85BDC9FD1C3A}</a:tableStyleId>
              </a:tblPr>
              <a:tblGrid>
                <a:gridCol w="2140558">
                  <a:extLst>
                    <a:ext uri="{9D8B030D-6E8A-4147-A177-3AD203B41FA5}">
                      <a16:colId xmlns:a16="http://schemas.microsoft.com/office/drawing/2014/main" val="200107645"/>
                    </a:ext>
                  </a:extLst>
                </a:gridCol>
                <a:gridCol w="6416970">
                  <a:extLst>
                    <a:ext uri="{9D8B030D-6E8A-4147-A177-3AD203B41FA5}">
                      <a16:colId xmlns:a16="http://schemas.microsoft.com/office/drawing/2014/main" val="2648404099"/>
                    </a:ext>
                  </a:extLst>
                </a:gridCol>
              </a:tblGrid>
              <a:tr h="265091">
                <a:tc>
                  <a:txBody>
                    <a:bodyPr/>
                    <a:lstStyle/>
                    <a:p>
                      <a:pPr rtl="0"/>
                      <a:r>
                        <a:rPr lang="es-419"/>
                        <a:t>Característica</a:t>
                      </a:r>
                    </a:p>
                  </a:txBody>
                  <a:tcPr/>
                </a:tc>
                <a:tc>
                  <a:txBody>
                    <a:bodyPr/>
                    <a:lstStyle/>
                    <a:p>
                      <a:pPr rtl="0"/>
                      <a:r>
                        <a:rPr lang="es-419"/>
                        <a:t>Descripción</a:t>
                      </a:r>
                    </a:p>
                  </a:txBody>
                  <a:tcPr/>
                </a:tc>
                <a:extLst>
                  <a:ext uri="{0D108BD9-81ED-4DB2-BD59-A6C34878D82A}">
                    <a16:rowId xmlns:a16="http://schemas.microsoft.com/office/drawing/2014/main" val="367710602"/>
                  </a:ext>
                </a:extLst>
              </a:tr>
              <a:tr h="331556">
                <a:tc>
                  <a:txBody>
                    <a:bodyPr/>
                    <a:lstStyle/>
                    <a:p>
                      <a:pPr algn="l" rtl="0" fontAlgn="b"/>
                      <a:r>
                        <a:rPr lang="es-419" sz="1400" b="0" i="0" u="none" strike="noStrike">
                          <a:solidFill>
                            <a:srgbClr val="000000"/>
                          </a:solidFill>
                          <a:effectLst/>
                          <a:latin typeface="+mn-lt"/>
                        </a:rPr>
                        <a:t>Animaciones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a:t>Exponer a los alumnos a nuevas habilidades y conceptos.</a:t>
                      </a:r>
                    </a:p>
                  </a:txBody>
                  <a:tcPr/>
                </a:tc>
                <a:extLst>
                  <a:ext uri="{0D108BD9-81ED-4DB2-BD59-A6C34878D82A}">
                    <a16:rowId xmlns:a16="http://schemas.microsoft.com/office/drawing/2014/main" val="698835149"/>
                  </a:ext>
                </a:extLst>
              </a:tr>
              <a:tr h="37941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s-419" sz="1400" b="0" i="0" u="none" strike="noStrike">
                          <a:solidFill>
                            <a:srgbClr val="000000"/>
                          </a:solidFill>
                          <a:effectLst/>
                          <a:latin typeface="+mn-lt"/>
                        </a:rPr>
                        <a:t>Videos</a:t>
                      </a:r>
                    </a:p>
                  </a:txBody>
                  <a:tcPr marL="9525" marR="9525" marT="9525" marB="0" anchor="b"/>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a:t>Exponer a los alumnos a nuevas habilidades y conceptos.</a:t>
                      </a:r>
                    </a:p>
                  </a:txBody>
                  <a:tcPr/>
                </a:tc>
                <a:extLst>
                  <a:ext uri="{0D108BD9-81ED-4DB2-BD59-A6C34878D82A}">
                    <a16:rowId xmlns:a16="http://schemas.microsoft.com/office/drawing/2014/main" val="904576505"/>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s-419" sz="1400" b="0" i="0" u="none" strike="noStrike">
                          <a:solidFill>
                            <a:srgbClr val="000000"/>
                          </a:solidFill>
                          <a:effectLst/>
                          <a:latin typeface="+mn-lt"/>
                        </a:rPr>
                        <a:t>Verifique su comprensión</a:t>
                      </a:r>
                    </a:p>
                    <a:p>
                      <a:pPr algn="l" fontAlgn="b"/>
                      <a:endParaRPr lang="en-US" sz="1400" b="0" i="0" u="none" strike="noStrike" dirty="0">
                        <a:solidFill>
                          <a:srgbClr val="000000"/>
                        </a:solidFill>
                        <a:effectLst/>
                        <a:latin typeface="+mn-lt"/>
                      </a:endParaRPr>
                    </a:p>
                  </a:txBody>
                  <a:tcPr marL="9525" marR="9525" marT="9525" marB="0" anchor="b"/>
                </a:tc>
                <a:tc>
                  <a:txBody>
                    <a:bodyPr/>
                    <a:lstStyle/>
                    <a:p>
                      <a:pPr rtl="0"/>
                      <a:r>
                        <a:rPr lang="es-419"/>
                        <a:t>Cuestionario por tema en línea para ayudar a los aprendices a medir la comprensión del contenido. </a:t>
                      </a:r>
                    </a:p>
                  </a:txBody>
                  <a:tcPr/>
                </a:tc>
                <a:extLst>
                  <a:ext uri="{0D108BD9-81ED-4DB2-BD59-A6C34878D82A}">
                    <a16:rowId xmlns:a16="http://schemas.microsoft.com/office/drawing/2014/main" val="2876586054"/>
                  </a:ext>
                </a:extLst>
              </a:tr>
              <a:tr h="178145">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s-419" sz="1400" b="0" i="0" u="none" strike="noStrike">
                          <a:solidFill>
                            <a:srgbClr val="000000"/>
                          </a:solidFill>
                          <a:effectLst/>
                          <a:latin typeface="+mn-lt"/>
                        </a:rPr>
                        <a:t>Actividades interactivas</a:t>
                      </a:r>
                    </a:p>
                  </a:txBody>
                  <a:tcPr marL="9525" marR="9525" marT="9525" marB="0" anchor="b"/>
                </a:tc>
                <a:tc>
                  <a:txBody>
                    <a:bodyPr/>
                    <a:lstStyle/>
                    <a:p>
                      <a:pPr rtl="0"/>
                      <a:r>
                        <a:rPr lang="es-419"/>
                        <a:t>Una variedad de formatos para ayudar a los aprendices a medir la comprensión del contenido.</a:t>
                      </a:r>
                    </a:p>
                  </a:txBody>
                  <a:tcPr/>
                </a:tc>
                <a:extLst>
                  <a:ext uri="{0D108BD9-81ED-4DB2-BD59-A6C34878D82A}">
                    <a16:rowId xmlns:a16="http://schemas.microsoft.com/office/drawing/2014/main" val="3454703549"/>
                  </a:ext>
                </a:extLst>
              </a:tr>
              <a:tr h="215293">
                <a:tc>
                  <a:txBody>
                    <a:bodyPr/>
                    <a:lstStyle/>
                    <a:p>
                      <a:pPr algn="l" rtl="0" fontAlgn="b"/>
                      <a:r>
                        <a:rPr lang="es-419" sz="1400" b="0" i="0" u="none" strike="noStrike">
                          <a:solidFill>
                            <a:srgbClr val="000000"/>
                          </a:solidFill>
                          <a:effectLst/>
                          <a:latin typeface="+mn-lt"/>
                        </a:rPr>
                        <a:t>Verificador de sintaxis</a:t>
                      </a:r>
                    </a:p>
                  </a:txBody>
                  <a:tcPr marL="9525" marR="9525" marT="9525" marB="0" anchor="b"/>
                </a:tc>
                <a:tc>
                  <a:txBody>
                    <a:bodyPr/>
                    <a:lstStyle/>
                    <a:p>
                      <a:pPr rtl="0"/>
                      <a:r>
                        <a:rPr lang="es-419"/>
                        <a:t>Pequeñas simulaciones que exponen a los estudiantes a la línea de comandos de Cisco para practicar habilidades de configuración.</a:t>
                      </a:r>
                    </a:p>
                  </a:txBody>
                  <a:tcPr/>
                </a:tc>
                <a:extLst>
                  <a:ext uri="{0D108BD9-81ED-4DB2-BD59-A6C34878D82A}">
                    <a16:rowId xmlns:a16="http://schemas.microsoft.com/office/drawing/2014/main" val="2195331658"/>
                  </a:ext>
                </a:extLst>
              </a:tr>
              <a:tr h="265091">
                <a:tc>
                  <a:txBody>
                    <a:bodyPr/>
                    <a:lstStyle/>
                    <a:p>
                      <a:pPr algn="l" rtl="0" fontAlgn="b"/>
                      <a:r>
                        <a:rPr lang="es-419" sz="1400" b="0" i="0" u="none" strike="noStrike">
                          <a:solidFill>
                            <a:srgbClr val="000000"/>
                          </a:solidFill>
                          <a:effectLst/>
                          <a:latin typeface="+mn-lt"/>
                        </a:rPr>
                        <a:t>Actividad de Packet Tracer</a:t>
                      </a:r>
                    </a:p>
                  </a:txBody>
                  <a:tcPr marL="9525" marR="9525" marT="9525" marB="0" anchor="b"/>
                </a:tc>
                <a:tc>
                  <a:txBody>
                    <a:bodyPr/>
                    <a:lstStyle/>
                    <a:p>
                      <a:pPr rtl="0"/>
                      <a:r>
                        <a:rPr lang="es-419"/>
                        <a:t>Actividades de simulación y modelado diseñadas para explorar, adquirir, reforzar y ampliar habilidades.</a:t>
                      </a:r>
                    </a:p>
                  </a:txBody>
                  <a:tcPr/>
                </a:tc>
                <a:extLst>
                  <a:ext uri="{0D108BD9-81ED-4DB2-BD59-A6C34878D82A}">
                    <a16:rowId xmlns:a16="http://schemas.microsoft.com/office/drawing/2014/main" val="3727131555"/>
                  </a:ext>
                </a:extLst>
              </a:tr>
            </a:tbl>
          </a:graphicData>
        </a:graphic>
      </p:graphicFrame>
    </p:spTree>
    <p:custDataLst>
      <p:tags r:id="rId1"/>
    </p:custDataLst>
    <p:extLst>
      <p:ext uri="{BB962C8B-B14F-4D97-AF65-F5344CB8AC3E}">
        <p14:creationId xmlns:p14="http://schemas.microsoft.com/office/powerpoint/2010/main" val="122153960"/>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es-419" sz="1600"/>
              <a:t>Estructura de los comandos </a:t>
            </a:r>
            <a:br>
              <a:rPr lang="en-US" dirty="0"/>
            </a:br>
            <a:r>
              <a:rPr lang="es-419"/>
              <a:t>Estructura básica del comando IOS</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800099" y="3123949"/>
            <a:ext cx="7543801" cy="1201518"/>
          </a:xfrm>
        </p:spPr>
        <p:txBody>
          <a:bodyPr/>
          <a:lstStyle/>
          <a:p>
            <a:pPr rtl="0">
              <a:buFont typeface="Arial" panose="020B0604020202020204" pitchFamily="34" charset="0"/>
              <a:buChar char="•"/>
            </a:pPr>
            <a:r>
              <a:rPr lang="es-419" b="1"/>
              <a:t>Palabra clave</a:t>
            </a:r>
            <a:r>
              <a:rPr lang="es-419"/>
              <a:t> – </a:t>
            </a:r>
            <a:r>
              <a:rPr lang="es-419" sz="1400"/>
              <a:t>un parámetro específico que se define en el sistema operativo (en la figura </a:t>
            </a:r>
            <a:r>
              <a:rPr lang="es-419" sz="1400" b="1"/>
              <a:t>ip protocols</a:t>
            </a:r>
            <a:r>
              <a:rPr lang="es-419" sz="1400"/>
              <a:t>)</a:t>
            </a:r>
          </a:p>
          <a:p>
            <a:pPr rtl="0">
              <a:buFont typeface="Arial" panose="020B0604020202020204" pitchFamily="34" charset="0"/>
              <a:buChar char="•"/>
            </a:pPr>
            <a:r>
              <a:rPr lang="es-419" b="1"/>
              <a:t>Argumento </a:t>
            </a:r>
            <a:r>
              <a:rPr lang="es-419"/>
              <a:t> – </a:t>
            </a:r>
            <a:r>
              <a:rPr lang="es-419" sz="1400"/>
              <a:t>no está predefinido; es un valor o variable definido por el usuario, (en la figura,  </a:t>
            </a:r>
            <a:r>
              <a:rPr lang="es-419" sz="1400" b="1"/>
              <a:t>192.168.10.5</a:t>
            </a:r>
            <a:r>
              <a:rPr lang="es-419" sz="1400"/>
              <a:t>)</a:t>
            </a:r>
          </a:p>
          <a:p>
            <a:pPr marL="0" indent="0">
              <a:buNone/>
            </a:pPr>
            <a:endParaRPr lang="en-US" dirty="0"/>
          </a:p>
          <a:p>
            <a:endParaRPr lang="en-US" altLang="ja-JP" dirty="0"/>
          </a:p>
        </p:txBody>
      </p:sp>
      <p:pic>
        <p:nvPicPr>
          <p:cNvPr id="2" name="Picture 1">
            <a:extLst>
              <a:ext uri="{FF2B5EF4-FFF2-40B4-BE49-F238E27FC236}">
                <a16:creationId xmlns:a16="http://schemas.microsoft.com/office/drawing/2014/main" id="{1AFC5DF7-E4C5-654F-89C0-5DF1D6C2B78C}"/>
              </a:ext>
            </a:extLst>
          </p:cNvPr>
          <p:cNvPicPr>
            <a:picLocks noChangeAspect="1"/>
          </p:cNvPicPr>
          <p:nvPr/>
        </p:nvPicPr>
        <p:blipFill>
          <a:blip r:embed="rId4"/>
          <a:stretch>
            <a:fillRect/>
          </a:stretch>
        </p:blipFill>
        <p:spPr>
          <a:xfrm>
            <a:off x="1962150" y="818033"/>
            <a:ext cx="5219700" cy="2108200"/>
          </a:xfrm>
          <a:prstGeom prst="rect">
            <a:avLst/>
          </a:prstGeom>
        </p:spPr>
      </p:pic>
    </p:spTree>
    <p:custDataLst>
      <p:tags r:id="rId1"/>
    </p:custDataLst>
    <p:extLst>
      <p:ext uri="{BB962C8B-B14F-4D97-AF65-F5344CB8AC3E}">
        <p14:creationId xmlns:p14="http://schemas.microsoft.com/office/powerpoint/2010/main" val="3061454137"/>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es-419" sz="1600"/>
              <a:t>Estructura de los comandos </a:t>
            </a:r>
            <a:br>
              <a:rPr lang="en-US" dirty="0"/>
            </a:br>
            <a:r>
              <a:rPr lang="es-419"/>
              <a:t>Comprobación de la sintaxis del comando IOS</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670560" y="798944"/>
            <a:ext cx="7518399" cy="1151776"/>
          </a:xfrm>
        </p:spPr>
        <p:txBody>
          <a:bodyPr/>
          <a:lstStyle/>
          <a:p>
            <a:pPr marL="0" indent="0" rtl="0">
              <a:buNone/>
            </a:pPr>
            <a:r>
              <a:rPr lang="es-419" sz="1600"/>
              <a:t>Un comando podría requerir uno o más argumentos. Para determinar cuáles son las palabras clave y los argumentos requeridos para un comando, consulte la sintaxis de comandos. </a:t>
            </a:r>
          </a:p>
          <a:p>
            <a:pPr lvl="1" rtl="0"/>
            <a:r>
              <a:rPr lang="es-419" sz="1600"/>
              <a:t>El texto en negrita indica los comandos y las palabras clave que se introducen literalmente como se muestran. </a:t>
            </a:r>
          </a:p>
          <a:p>
            <a:pPr lvl="1" rtl="0"/>
            <a:r>
              <a:rPr lang="es-419" sz="1600"/>
              <a:t>El texto en cursiva indica los argumentos para los cuales el usuario proporciona el valor.</a:t>
            </a:r>
          </a:p>
        </p:txBody>
      </p:sp>
      <p:graphicFrame>
        <p:nvGraphicFramePr>
          <p:cNvPr id="8" name="Table 7">
            <a:extLst>
              <a:ext uri="{FF2B5EF4-FFF2-40B4-BE49-F238E27FC236}">
                <a16:creationId xmlns:a16="http://schemas.microsoft.com/office/drawing/2014/main" id="{58EF1640-8E09-B446-B06E-259AF15A666E}"/>
              </a:ext>
            </a:extLst>
          </p:cNvPr>
          <p:cNvGraphicFramePr>
            <a:graphicFrameLocks noGrp="1"/>
          </p:cNvGraphicFramePr>
          <p:nvPr>
            <p:extLst>
              <p:ext uri="{D42A27DB-BD31-4B8C-83A1-F6EECF244321}">
                <p14:modId xmlns:p14="http://schemas.microsoft.com/office/powerpoint/2010/main" val="737163771"/>
              </p:ext>
            </p:extLst>
          </p:nvPr>
        </p:nvGraphicFramePr>
        <p:xfrm>
          <a:off x="1195214" y="2177571"/>
          <a:ext cx="6469090" cy="2327029"/>
        </p:xfrm>
        <a:graphic>
          <a:graphicData uri="http://schemas.openxmlformats.org/drawingml/2006/table">
            <a:tbl>
              <a:tblPr firstRow="1" bandRow="1">
                <a:tableStyleId>{5C22544A-7EE6-4342-B048-85BDC9FD1C3A}</a:tableStyleId>
              </a:tblPr>
              <a:tblGrid>
                <a:gridCol w="1098281">
                  <a:extLst>
                    <a:ext uri="{9D8B030D-6E8A-4147-A177-3AD203B41FA5}">
                      <a16:colId xmlns:a16="http://schemas.microsoft.com/office/drawing/2014/main" val="1180500583"/>
                    </a:ext>
                  </a:extLst>
                </a:gridCol>
                <a:gridCol w="5370809">
                  <a:extLst>
                    <a:ext uri="{9D8B030D-6E8A-4147-A177-3AD203B41FA5}">
                      <a16:colId xmlns:a16="http://schemas.microsoft.com/office/drawing/2014/main" val="2741835617"/>
                    </a:ext>
                  </a:extLst>
                </a:gridCol>
              </a:tblGrid>
              <a:tr h="183316">
                <a:tc>
                  <a:txBody>
                    <a:bodyPr/>
                    <a:lstStyle/>
                    <a:p>
                      <a:pPr rtl="0"/>
                      <a:r>
                        <a:rPr lang="es-419" sz="1200"/>
                        <a:t>Convención</a:t>
                      </a:r>
                    </a:p>
                  </a:txBody>
                  <a:tcPr/>
                </a:tc>
                <a:tc>
                  <a:txBody>
                    <a:bodyPr/>
                    <a:lstStyle/>
                    <a:p>
                      <a:pPr rtl="0"/>
                      <a:r>
                        <a:rPr lang="es-419" sz="1200"/>
                        <a:t>Descripción</a:t>
                      </a:r>
                    </a:p>
                  </a:txBody>
                  <a:tcPr/>
                </a:tc>
                <a:extLst>
                  <a:ext uri="{0D108BD9-81ED-4DB2-BD59-A6C34878D82A}">
                    <a16:rowId xmlns:a16="http://schemas.microsoft.com/office/drawing/2014/main" val="3590626540"/>
                  </a:ext>
                </a:extLst>
              </a:tr>
              <a:tr h="308073">
                <a:tc>
                  <a:txBody>
                    <a:bodyPr/>
                    <a:lstStyle/>
                    <a:p>
                      <a:pPr rtl="0" fontAlgn="ctr"/>
                      <a:r>
                        <a:rPr lang="es-419" sz="1200" b="1">
                          <a:effectLst/>
                        </a:rPr>
                        <a:t>negrita</a:t>
                      </a:r>
                    </a:p>
                  </a:txBody>
                  <a:tcPr marL="47625" marR="47625" marT="47625" marB="47625" anchor="ctr"/>
                </a:tc>
                <a:tc>
                  <a:txBody>
                    <a:bodyPr/>
                    <a:lstStyle/>
                    <a:p>
                      <a:pPr rtl="0" fontAlgn="ctr"/>
                      <a:r>
                        <a:rPr lang="es-419" sz="1200" b="0">
                          <a:effectLst/>
                        </a:rPr>
                        <a:t>El texto en negrita indica los comandos y las palabras clave que se introducen literalmente como se muestran.</a:t>
                      </a:r>
                    </a:p>
                  </a:txBody>
                  <a:tcPr marL="47625" marR="47625" marT="47625" marB="47625" anchor="ctr"/>
                </a:tc>
                <a:extLst>
                  <a:ext uri="{0D108BD9-81ED-4DB2-BD59-A6C34878D82A}">
                    <a16:rowId xmlns:a16="http://schemas.microsoft.com/office/drawing/2014/main" val="3639080909"/>
                  </a:ext>
                </a:extLst>
              </a:tr>
              <a:tr h="308073">
                <a:tc>
                  <a:txBody>
                    <a:bodyPr/>
                    <a:lstStyle/>
                    <a:p>
                      <a:pPr rtl="0" fontAlgn="ctr"/>
                      <a:r>
                        <a:rPr lang="es-419" sz="1200" b="0" i="1">
                          <a:effectLst/>
                        </a:rPr>
                        <a:t>cursiva</a:t>
                      </a:r>
                    </a:p>
                  </a:txBody>
                  <a:tcPr marL="47625" marR="47625" marT="47625" marB="47625" anchor="ctr"/>
                </a:tc>
                <a:tc>
                  <a:txBody>
                    <a:bodyPr/>
                    <a:lstStyle/>
                    <a:p>
                      <a:pPr rtl="0" fontAlgn="ctr"/>
                      <a:r>
                        <a:rPr lang="es-419" sz="1200" b="0">
                          <a:effectLst/>
                        </a:rPr>
                        <a:t>El texto en cursiva indica los argumentos para los cuales el usuario proporciona el valor.</a:t>
                      </a:r>
                    </a:p>
                  </a:txBody>
                  <a:tcPr marL="47625" marR="47625" marT="47625" marB="47625" anchor="ctr"/>
                </a:tc>
                <a:extLst>
                  <a:ext uri="{0D108BD9-81ED-4DB2-BD59-A6C34878D82A}">
                    <a16:rowId xmlns:a16="http://schemas.microsoft.com/office/drawing/2014/main" val="4082093158"/>
                  </a:ext>
                </a:extLst>
              </a:tr>
              <a:tr h="308073">
                <a:tc>
                  <a:txBody>
                    <a:bodyPr/>
                    <a:lstStyle/>
                    <a:p>
                      <a:pPr rtl="0" fontAlgn="ctr"/>
                      <a:r>
                        <a:rPr lang="es-419" sz="1200" b="1">
                          <a:effectLst/>
                        </a:rPr>
                        <a:t>[</a:t>
                      </a:r>
                      <a:r>
                        <a:rPr lang="es-419" sz="1200" b="0">
                          <a:effectLst/>
                        </a:rPr>
                        <a:t>x</a:t>
                      </a:r>
                      <a:r>
                        <a:rPr lang="es-419" sz="1200" b="1">
                          <a:effectLst/>
                        </a:rPr>
                        <a:t>]</a:t>
                      </a:r>
                    </a:p>
                  </a:txBody>
                  <a:tcPr marL="47625" marR="47625" marT="47625" marB="47625" anchor="ctr"/>
                </a:tc>
                <a:tc>
                  <a:txBody>
                    <a:bodyPr/>
                    <a:lstStyle/>
                    <a:p>
                      <a:pPr rtl="0" fontAlgn="ctr"/>
                      <a:r>
                        <a:rPr lang="es-419" sz="1200" b="0">
                          <a:effectLst/>
                        </a:rPr>
                        <a:t>Los corchetes indican un elemento opcional (palabra clave o argumento).</a:t>
                      </a:r>
                    </a:p>
                  </a:txBody>
                  <a:tcPr marL="47625" marR="47625" marT="47625" marB="47625" anchor="ctr"/>
                </a:tc>
                <a:extLst>
                  <a:ext uri="{0D108BD9-81ED-4DB2-BD59-A6C34878D82A}">
                    <a16:rowId xmlns:a16="http://schemas.microsoft.com/office/drawing/2014/main" val="2021840048"/>
                  </a:ext>
                </a:extLst>
              </a:tr>
              <a:tr h="331663">
                <a:tc>
                  <a:txBody>
                    <a:bodyPr/>
                    <a:lstStyle/>
                    <a:p>
                      <a:pPr rtl="0" fontAlgn="ctr"/>
                      <a:r>
                        <a:rPr lang="es-419" sz="1200" b="1">
                          <a:effectLst/>
                        </a:rPr>
                        <a:t>{</a:t>
                      </a:r>
                      <a:r>
                        <a:rPr lang="es-419" sz="1200" b="0">
                          <a:effectLst/>
                        </a:rPr>
                        <a:t>x</a:t>
                      </a:r>
                      <a:r>
                        <a:rPr lang="es-419" sz="1200" b="1">
                          <a:effectLst/>
                        </a:rPr>
                        <a:t>}</a:t>
                      </a:r>
                    </a:p>
                  </a:txBody>
                  <a:tcPr marL="47625" marR="47625" marT="47625" marB="47625" anchor="ctr"/>
                </a:tc>
                <a:tc>
                  <a:txBody>
                    <a:bodyPr/>
                    <a:lstStyle/>
                    <a:p>
                      <a:pPr rtl="0" fontAlgn="ctr"/>
                      <a:r>
                        <a:rPr lang="es-419" sz="1200" b="0">
                          <a:effectLst/>
                        </a:rPr>
                        <a:t>Las llaves indican un elemento obligatorio (palabra clave o argumento).</a:t>
                      </a:r>
                    </a:p>
                  </a:txBody>
                  <a:tcPr marL="47625" marR="47625" marT="47625" marB="47625" anchor="ctr"/>
                </a:tc>
                <a:extLst>
                  <a:ext uri="{0D108BD9-81ED-4DB2-BD59-A6C34878D82A}">
                    <a16:rowId xmlns:a16="http://schemas.microsoft.com/office/drawing/2014/main" val="2968577270"/>
                  </a:ext>
                </a:extLst>
              </a:tr>
              <a:tr h="552495">
                <a:tc>
                  <a:txBody>
                    <a:bodyPr/>
                    <a:lstStyle/>
                    <a:p>
                      <a:pPr rtl="0" fontAlgn="ctr"/>
                      <a:r>
                        <a:rPr lang="es-419" sz="1200" b="1">
                          <a:effectLst/>
                        </a:rPr>
                        <a:t>[</a:t>
                      </a:r>
                      <a:r>
                        <a:rPr lang="es-419" sz="1200" b="0">
                          <a:effectLst/>
                        </a:rPr>
                        <a:t>x</a:t>
                      </a:r>
                      <a:r>
                        <a:rPr lang="es-419" sz="1200" b="1">
                          <a:effectLst/>
                        </a:rPr>
                        <a:t> {</a:t>
                      </a:r>
                      <a:r>
                        <a:rPr lang="es-419" sz="1200" b="0">
                          <a:effectLst/>
                        </a:rPr>
                        <a:t>y</a:t>
                      </a:r>
                      <a:r>
                        <a:rPr lang="es-419" sz="1200" b="1">
                          <a:effectLst/>
                        </a:rPr>
                        <a:t> | </a:t>
                      </a:r>
                      <a:r>
                        <a:rPr lang="es-419" sz="1200" b="0">
                          <a:effectLst/>
                        </a:rPr>
                        <a:t>z</a:t>
                      </a:r>
                      <a:r>
                        <a:rPr lang="es-419" sz="1200" b="1">
                          <a:effectLst/>
                        </a:rPr>
                        <a:t> }]</a:t>
                      </a:r>
                    </a:p>
                  </a:txBody>
                  <a:tcPr marL="47625" marR="47625" marT="47625" marB="47625" anchor="ctr"/>
                </a:tc>
                <a:tc>
                  <a:txBody>
                    <a:bodyPr/>
                    <a:lstStyle/>
                    <a:p>
                      <a:pPr rtl="0" fontAlgn="ctr"/>
                      <a:r>
                        <a:rPr lang="es-419" sz="1200" b="0">
                          <a:effectLst/>
                        </a:rPr>
                        <a:t>Las llaves y las líneas verticales dentro de corchetes indican una opción obligatoria dentro de un elemento opcional. Los espacios se utilizan para delinear claramente partes del comando.</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1588145085"/>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es-419" sz="1600"/>
              <a:t>Estructura de los comandos </a:t>
            </a:r>
            <a:br>
              <a:rPr lang="en-US" dirty="0"/>
            </a:br>
            <a:r>
              <a:rPr lang="es-419"/>
              <a:t>Comprobación de la sintaxis del comando IOS</a:t>
            </a:r>
          </a:p>
        </p:txBody>
      </p:sp>
      <p:sp>
        <p:nvSpPr>
          <p:cNvPr id="5" name="Rectangle 6">
            <a:extLst>
              <a:ext uri="{FF2B5EF4-FFF2-40B4-BE49-F238E27FC236}">
                <a16:creationId xmlns:a16="http://schemas.microsoft.com/office/drawing/2014/main" id="{8A3AB3B0-9D4C-4845-86A8-9CDB13B2A872}"/>
              </a:ext>
            </a:extLst>
          </p:cNvPr>
          <p:cNvSpPr>
            <a:spLocks noGrp="1" noChangeArrowheads="1"/>
          </p:cNvSpPr>
          <p:nvPr>
            <p:ph idx="1"/>
          </p:nvPr>
        </p:nvSpPr>
        <p:spPr>
          <a:xfrm>
            <a:off x="447040" y="810994"/>
            <a:ext cx="7724140" cy="435515"/>
          </a:xfrm>
        </p:spPr>
        <p:txBody>
          <a:bodyPr/>
          <a:lstStyle/>
          <a:p>
            <a:pPr rtl="0"/>
            <a:r>
              <a:rPr lang="es-419"/>
              <a:t>La sintaxis proporciona el patrón o el formato que se debe utilizar cuando se introduce un comando.</a:t>
            </a:r>
          </a:p>
        </p:txBody>
      </p:sp>
      <p:sp>
        <p:nvSpPr>
          <p:cNvPr id="12" name="Rectangle 6">
            <a:extLst>
              <a:ext uri="{FF2B5EF4-FFF2-40B4-BE49-F238E27FC236}">
                <a16:creationId xmlns:a16="http://schemas.microsoft.com/office/drawing/2014/main" id="{F13B8143-D541-D34B-B488-356F187660FB}"/>
              </a:ext>
            </a:extLst>
          </p:cNvPr>
          <p:cNvSpPr txBox="1">
            <a:spLocks noChangeArrowheads="1"/>
          </p:cNvSpPr>
          <p:nvPr/>
        </p:nvSpPr>
        <p:spPr bwMode="auto">
          <a:xfrm>
            <a:off x="447040" y="1539328"/>
            <a:ext cx="4124960" cy="911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es-419"/>
              <a:t>El comando es </a:t>
            </a:r>
            <a:r>
              <a:rPr lang="es-419" b="1"/>
              <a:t>ping</a:t>
            </a:r>
            <a:r>
              <a:rPr lang="es-419"/>
              <a:t> y el argumento definido por el usuario es la </a:t>
            </a:r>
            <a:r>
              <a:rPr lang="es-419" i="1"/>
              <a:t>dirección IP</a:t>
            </a:r>
            <a:r>
              <a:rPr lang="es-419"/>
              <a:t> del dispositivo de destino. Por ejemplo: </a:t>
            </a:r>
            <a:r>
              <a:rPr lang="es-419" b="1"/>
              <a:t>ping</a:t>
            </a:r>
            <a:r>
              <a:rPr lang="es-419"/>
              <a:t> 10.10.10.5.</a:t>
            </a:r>
          </a:p>
          <a:p>
            <a:endParaRPr lang="en-US" i="1" dirty="0"/>
          </a:p>
        </p:txBody>
      </p:sp>
      <p:sp>
        <p:nvSpPr>
          <p:cNvPr id="13" name="Rectangle 6">
            <a:extLst>
              <a:ext uri="{FF2B5EF4-FFF2-40B4-BE49-F238E27FC236}">
                <a16:creationId xmlns:a16="http://schemas.microsoft.com/office/drawing/2014/main" id="{359F58B2-0EF4-F34B-927B-FE08C36D8E1E}"/>
              </a:ext>
            </a:extLst>
          </p:cNvPr>
          <p:cNvSpPr txBox="1">
            <a:spLocks noChangeArrowheads="1"/>
          </p:cNvSpPr>
          <p:nvPr/>
        </p:nvSpPr>
        <p:spPr bwMode="auto">
          <a:xfrm>
            <a:off x="447040" y="2571750"/>
            <a:ext cx="3860800" cy="966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r>
              <a:rPr lang="es-419"/>
              <a:t>El comando es </a:t>
            </a:r>
            <a:r>
              <a:rPr lang="es-419" b="1"/>
              <a:t>traceroute</a:t>
            </a:r>
            <a:r>
              <a:rPr lang="es-419"/>
              <a:t> y el argumento definido por el usuario es la </a:t>
            </a:r>
            <a:r>
              <a:rPr lang="es-419" i="1"/>
              <a:t>dirección IP</a:t>
            </a:r>
            <a:r>
              <a:rPr lang="es-419"/>
              <a:t> del dispositivo de destino. Por ejemplo: </a:t>
            </a:r>
            <a:r>
              <a:rPr lang="es-419" b="1"/>
              <a:t>traceroute </a:t>
            </a:r>
            <a:r>
              <a:rPr lang="es-419"/>
              <a:t>192.168.254.254.</a:t>
            </a:r>
          </a:p>
        </p:txBody>
      </p:sp>
      <p:sp>
        <p:nvSpPr>
          <p:cNvPr id="8" name="TextBox 7">
            <a:extLst>
              <a:ext uri="{FF2B5EF4-FFF2-40B4-BE49-F238E27FC236}">
                <a16:creationId xmlns:a16="http://schemas.microsoft.com/office/drawing/2014/main" id="{11298B5B-2456-0C40-99DF-246F3AEEF0F3}"/>
              </a:ext>
            </a:extLst>
          </p:cNvPr>
          <p:cNvSpPr txBox="1"/>
          <p:nvPr/>
        </p:nvSpPr>
        <p:spPr>
          <a:xfrm>
            <a:off x="362350" y="3659497"/>
            <a:ext cx="7856638" cy="323165"/>
          </a:xfrm>
          <a:prstGeom prst="rect">
            <a:avLst/>
          </a:prstGeom>
          <a:noFill/>
        </p:spPr>
        <p:txBody>
          <a:bodyPr wrap="none" rtlCol="0">
            <a:spAutoFit/>
          </a:bodyPr>
          <a:lstStyle/>
          <a:p>
            <a:pPr marL="285750" indent="-285750" rtl="0">
              <a:buClr>
                <a:schemeClr val="tx1"/>
              </a:buClr>
              <a:buSzPct val="90000"/>
              <a:buFont typeface="Wingdings" pitchFamily="2" charset="2"/>
              <a:buChar char="§"/>
            </a:pPr>
            <a:r>
              <a:rPr lang="es-419" sz="1500">
                <a:solidFill>
                  <a:srgbClr val="000000"/>
                </a:solidFill>
              </a:rPr>
              <a:t>Si un comando es complejo con múltiples argumentos, puede verlo representado así:</a:t>
            </a:r>
          </a:p>
        </p:txBody>
      </p:sp>
      <p:pic>
        <p:nvPicPr>
          <p:cNvPr id="2" name="Picture 1">
            <a:extLst>
              <a:ext uri="{FF2B5EF4-FFF2-40B4-BE49-F238E27FC236}">
                <a16:creationId xmlns:a16="http://schemas.microsoft.com/office/drawing/2014/main" id="{64B7B515-A62C-4647-8773-F21750D83952}"/>
              </a:ext>
            </a:extLst>
          </p:cNvPr>
          <p:cNvPicPr>
            <a:picLocks noChangeAspect="1"/>
          </p:cNvPicPr>
          <p:nvPr/>
        </p:nvPicPr>
        <p:blipFill>
          <a:blip r:embed="rId4"/>
          <a:stretch>
            <a:fillRect/>
          </a:stretch>
        </p:blipFill>
        <p:spPr>
          <a:xfrm>
            <a:off x="5199380" y="1694878"/>
            <a:ext cx="2971800" cy="482600"/>
          </a:xfrm>
          <a:prstGeom prst="rect">
            <a:avLst/>
          </a:prstGeom>
        </p:spPr>
      </p:pic>
      <p:pic>
        <p:nvPicPr>
          <p:cNvPr id="4" name="Picture 3">
            <a:extLst>
              <a:ext uri="{FF2B5EF4-FFF2-40B4-BE49-F238E27FC236}">
                <a16:creationId xmlns:a16="http://schemas.microsoft.com/office/drawing/2014/main" id="{E2DCC989-9291-8144-A17B-A5F6191D9BE7}"/>
              </a:ext>
            </a:extLst>
          </p:cNvPr>
          <p:cNvPicPr>
            <a:picLocks noChangeAspect="1"/>
          </p:cNvPicPr>
          <p:nvPr/>
        </p:nvPicPr>
        <p:blipFill>
          <a:blip r:embed="rId5"/>
          <a:stretch>
            <a:fillRect/>
          </a:stretch>
        </p:blipFill>
        <p:spPr>
          <a:xfrm>
            <a:off x="5212080" y="2777029"/>
            <a:ext cx="2959100" cy="444500"/>
          </a:xfrm>
          <a:prstGeom prst="rect">
            <a:avLst/>
          </a:prstGeom>
        </p:spPr>
      </p:pic>
      <p:pic>
        <p:nvPicPr>
          <p:cNvPr id="6" name="Picture 5">
            <a:extLst>
              <a:ext uri="{FF2B5EF4-FFF2-40B4-BE49-F238E27FC236}">
                <a16:creationId xmlns:a16="http://schemas.microsoft.com/office/drawing/2014/main" id="{29E622BB-7278-3F4D-828E-B1AE378C8E99}"/>
              </a:ext>
            </a:extLst>
          </p:cNvPr>
          <p:cNvPicPr>
            <a:picLocks noChangeAspect="1"/>
          </p:cNvPicPr>
          <p:nvPr/>
        </p:nvPicPr>
        <p:blipFill>
          <a:blip r:embed="rId6"/>
          <a:stretch>
            <a:fillRect/>
          </a:stretch>
        </p:blipFill>
        <p:spPr>
          <a:xfrm>
            <a:off x="945998" y="4103630"/>
            <a:ext cx="6400800" cy="420752"/>
          </a:xfrm>
          <a:prstGeom prst="rect">
            <a:avLst/>
          </a:prstGeom>
        </p:spPr>
      </p:pic>
    </p:spTree>
    <p:custDataLst>
      <p:tags r:id="rId1"/>
    </p:custDataLst>
    <p:extLst>
      <p:ext uri="{BB962C8B-B14F-4D97-AF65-F5344CB8AC3E}">
        <p14:creationId xmlns:p14="http://schemas.microsoft.com/office/powerpoint/2010/main" val="1519708071"/>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41393"/>
            <a:ext cx="9144000" cy="757551"/>
          </a:xfrm>
        </p:spPr>
        <p:txBody>
          <a:bodyPr/>
          <a:lstStyle/>
          <a:p>
            <a:pPr rtl="0"/>
            <a:r>
              <a:rPr lang="es-419" sz="1600"/>
              <a:t>Estructura de los comandos </a:t>
            </a:r>
            <a:br>
              <a:rPr lang="en-US" dirty="0"/>
            </a:br>
            <a:r>
              <a:rPr lang="es-419"/>
              <a:t>Funciones de ayuda de IOS</a:t>
            </a:r>
          </a:p>
        </p:txBody>
      </p:sp>
      <p:sp>
        <p:nvSpPr>
          <p:cNvPr id="5" name="Rectangle 6">
            <a:extLst>
              <a:ext uri="{FF2B5EF4-FFF2-40B4-BE49-F238E27FC236}">
                <a16:creationId xmlns:a16="http://schemas.microsoft.com/office/drawing/2014/main" id="{0508BDD6-5B8B-CF4E-B525-A3D2A9FA98A2}"/>
              </a:ext>
            </a:extLst>
          </p:cNvPr>
          <p:cNvSpPr>
            <a:spLocks noGrp="1" noChangeArrowheads="1"/>
          </p:cNvSpPr>
          <p:nvPr>
            <p:ph idx="1"/>
          </p:nvPr>
        </p:nvSpPr>
        <p:spPr>
          <a:xfrm>
            <a:off x="365759" y="798944"/>
            <a:ext cx="7406641" cy="582816"/>
          </a:xfrm>
        </p:spPr>
        <p:txBody>
          <a:bodyPr/>
          <a:lstStyle/>
          <a:p>
            <a:pPr marL="0" indent="0" rtl="0">
              <a:buNone/>
            </a:pPr>
            <a:r>
              <a:rPr lang="es-419" sz="1600"/>
              <a:t>El IOS tiene dos formas de ayuda disponibles: la ayuda contextual y el verificador de sintaxis de comandos.</a:t>
            </a:r>
          </a:p>
          <a:p>
            <a:pPr marL="261937" lvl="2" indent="0">
              <a:buNone/>
            </a:pPr>
            <a:endParaRPr lang="en-US" dirty="0"/>
          </a:p>
          <a:p>
            <a:pPr marL="261937" lvl="2" indent="0">
              <a:buNone/>
            </a:pPr>
            <a:endParaRPr lang="en-US" dirty="0"/>
          </a:p>
          <a:p>
            <a:endParaRPr lang="en-US" dirty="0"/>
          </a:p>
          <a:p>
            <a:endParaRPr lang="en-US" altLang="ja-JP" dirty="0"/>
          </a:p>
        </p:txBody>
      </p:sp>
      <p:sp>
        <p:nvSpPr>
          <p:cNvPr id="9" name="Rectangle 6">
            <a:extLst>
              <a:ext uri="{FF2B5EF4-FFF2-40B4-BE49-F238E27FC236}">
                <a16:creationId xmlns:a16="http://schemas.microsoft.com/office/drawing/2014/main" id="{E37E77DC-6EC5-C740-A91D-90AA88B5DC83}"/>
              </a:ext>
            </a:extLst>
          </p:cNvPr>
          <p:cNvSpPr txBox="1">
            <a:spLocks noChangeArrowheads="1"/>
          </p:cNvSpPr>
          <p:nvPr/>
        </p:nvSpPr>
        <p:spPr bwMode="auto">
          <a:xfrm>
            <a:off x="365759" y="1453572"/>
            <a:ext cx="4206241" cy="2016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es-419"/>
              <a:t>La ayuda contextual le permite encontrar rápidamente respuestas a estas preguntas:</a:t>
            </a:r>
          </a:p>
          <a:p>
            <a:pPr lvl="2" rtl="0"/>
            <a:r>
              <a:rPr lang="es-419"/>
              <a:t>¿Qué comandos están disponibles en cada modo de comando?</a:t>
            </a:r>
          </a:p>
          <a:p>
            <a:pPr lvl="2" rtl="0"/>
            <a:r>
              <a:rPr lang="es-419"/>
              <a:t>¿Qué comandos comienzan con caracteres específicos o grupo de caracteres?</a:t>
            </a:r>
          </a:p>
          <a:p>
            <a:pPr lvl="2" rtl="0"/>
            <a:r>
              <a:rPr lang="es-419"/>
              <a:t>¿Qué argumentos y palabras clave están disponibles para comandos particulares?</a:t>
            </a:r>
          </a:p>
        </p:txBody>
      </p:sp>
      <p:sp>
        <p:nvSpPr>
          <p:cNvPr id="8" name="Rectangle 6">
            <a:extLst>
              <a:ext uri="{FF2B5EF4-FFF2-40B4-BE49-F238E27FC236}">
                <a16:creationId xmlns:a16="http://schemas.microsoft.com/office/drawing/2014/main" id="{BECCD72D-1F69-3241-8248-C477E21A6954}"/>
              </a:ext>
            </a:extLst>
          </p:cNvPr>
          <p:cNvSpPr txBox="1">
            <a:spLocks noChangeArrowheads="1"/>
          </p:cNvSpPr>
          <p:nvPr/>
        </p:nvSpPr>
        <p:spPr bwMode="auto">
          <a:xfrm>
            <a:off x="5140961" y="1453572"/>
            <a:ext cx="3535680" cy="181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es-419"/>
              <a:t>La verificación de la sintaxis del comando comprueba que el usuario haya introducido un comando válido. </a:t>
            </a:r>
          </a:p>
          <a:p>
            <a:pPr lvl="2" rtl="0"/>
            <a:r>
              <a:rPr lang="es-419"/>
              <a:t>Si el intérprete no puede comprender el comando que se ingresa, mostrará un comentario que describe el error del comando.</a:t>
            </a:r>
          </a:p>
          <a:p>
            <a:endParaRPr lang="en-US" altLang="ja-JP" dirty="0"/>
          </a:p>
        </p:txBody>
      </p:sp>
      <p:pic>
        <p:nvPicPr>
          <p:cNvPr id="6" name="Picture 5">
            <a:extLst>
              <a:ext uri="{FF2B5EF4-FFF2-40B4-BE49-F238E27FC236}">
                <a16:creationId xmlns:a16="http://schemas.microsoft.com/office/drawing/2014/main" id="{80E42013-82B1-204A-A187-92F88CF9577D}"/>
              </a:ext>
            </a:extLst>
          </p:cNvPr>
          <p:cNvPicPr>
            <a:picLocks noChangeAspect="1"/>
          </p:cNvPicPr>
          <p:nvPr/>
        </p:nvPicPr>
        <p:blipFill>
          <a:blip r:embed="rId4"/>
          <a:stretch>
            <a:fillRect/>
          </a:stretch>
        </p:blipFill>
        <p:spPr>
          <a:xfrm>
            <a:off x="863599" y="3563781"/>
            <a:ext cx="2743200" cy="445552"/>
          </a:xfrm>
          <a:prstGeom prst="rect">
            <a:avLst/>
          </a:prstGeom>
        </p:spPr>
      </p:pic>
      <p:pic>
        <p:nvPicPr>
          <p:cNvPr id="7" name="Picture 6">
            <a:extLst>
              <a:ext uri="{FF2B5EF4-FFF2-40B4-BE49-F238E27FC236}">
                <a16:creationId xmlns:a16="http://schemas.microsoft.com/office/drawing/2014/main" id="{FA95D835-D284-C64C-8128-9D0E859F400A}"/>
              </a:ext>
            </a:extLst>
          </p:cNvPr>
          <p:cNvPicPr>
            <a:picLocks noChangeAspect="1"/>
          </p:cNvPicPr>
          <p:nvPr/>
        </p:nvPicPr>
        <p:blipFill>
          <a:blip r:embed="rId5"/>
          <a:stretch>
            <a:fillRect/>
          </a:stretch>
        </p:blipFill>
        <p:spPr>
          <a:xfrm>
            <a:off x="5537201" y="3563781"/>
            <a:ext cx="2743200" cy="445391"/>
          </a:xfrm>
          <a:prstGeom prst="rect">
            <a:avLst/>
          </a:prstGeom>
        </p:spPr>
      </p:pic>
    </p:spTree>
    <p:custDataLst>
      <p:tags r:id="rId1"/>
    </p:custDataLst>
    <p:extLst>
      <p:ext uri="{BB962C8B-B14F-4D97-AF65-F5344CB8AC3E}">
        <p14:creationId xmlns:p14="http://schemas.microsoft.com/office/powerpoint/2010/main" val="818232113"/>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noAutofit/>
          </a:bodyPr>
          <a:lstStyle/>
          <a:p>
            <a:pPr rtl="0"/>
            <a:r>
              <a:rPr lang="es-419" sz="1600"/>
              <a:t>Estructura de los comandos</a:t>
            </a:r>
            <a:br>
              <a:rPr lang="en-US" altLang="en-US" dirty="0"/>
            </a:br>
            <a:r>
              <a:rPr lang="es-419"/>
              <a:t>Video: ayuda sensible al contexto y verificador de sintaxis de comandos</a:t>
            </a:r>
          </a:p>
        </p:txBody>
      </p:sp>
      <p:sp>
        <p:nvSpPr>
          <p:cNvPr id="4" name="Rectangle 6">
            <a:extLst>
              <a:ext uri="{FF2B5EF4-FFF2-40B4-BE49-F238E27FC236}">
                <a16:creationId xmlns:a16="http://schemas.microsoft.com/office/drawing/2014/main" id="{36253261-DB79-E748-B9A7-9E22033D335B}"/>
              </a:ext>
            </a:extLst>
          </p:cNvPr>
          <p:cNvSpPr>
            <a:spLocks noGrp="1" noChangeArrowheads="1"/>
          </p:cNvSpPr>
          <p:nvPr>
            <p:ph idx="1"/>
          </p:nvPr>
        </p:nvSpPr>
        <p:spPr>
          <a:xfrm>
            <a:off x="179882" y="1034322"/>
            <a:ext cx="8649325" cy="3522688"/>
          </a:xfrm>
        </p:spPr>
        <p:txBody>
          <a:bodyPr/>
          <a:lstStyle/>
          <a:p>
            <a:pPr marL="0" indent="0" rtl="0">
              <a:buNone/>
            </a:pPr>
            <a:r>
              <a:rPr lang="es-419"/>
              <a:t>Este video cubrirá lo siguiente: </a:t>
            </a:r>
          </a:p>
          <a:p>
            <a:pPr lvl="1" rtl="0"/>
            <a:r>
              <a:rPr lang="es-419" sz="1500"/>
              <a:t>Utilice el comando help en el modo EXEC de usuario, EXEC privilegiado y configuración global</a:t>
            </a:r>
          </a:p>
          <a:p>
            <a:pPr lvl="1" rtl="0"/>
            <a:r>
              <a:rPr lang="es-419" sz="1500"/>
              <a:t>Finalizar comandos y argumentos con el comando help</a:t>
            </a:r>
          </a:p>
          <a:p>
            <a:pPr lvl="1" rtl="0"/>
            <a:r>
              <a:rPr lang="es-419" sz="1500"/>
              <a:t>Utilice el comprobador de sintaxis de comandos para corregir errores de sintaxis y comandos incompletos</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842373206"/>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es-419" sz="1600"/>
              <a:t>Estructura de los comandos</a:t>
            </a:r>
            <a:br>
              <a:rPr lang="en-US" dirty="0"/>
            </a:br>
            <a:r>
              <a:rPr lang="es-419"/>
              <a:t>Teclas de acceso rápido y métodos abreviados</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399" y="852663"/>
            <a:ext cx="8107681" cy="1463817"/>
          </a:xfrm>
        </p:spPr>
        <p:txBody>
          <a:bodyPr/>
          <a:lstStyle/>
          <a:p>
            <a:pPr rtl="0">
              <a:buFont typeface="Arial" panose="020B0604020202020204" pitchFamily="34" charset="0"/>
              <a:buChar char="•"/>
            </a:pPr>
            <a:r>
              <a:rPr lang="es-419" sz="1600"/>
              <a:t>La CLI de IOS proporciona teclas de acceso rápido y accesos directos que facilitan la configuración, el monitoreo y la solución de problemas.</a:t>
            </a:r>
          </a:p>
          <a:p>
            <a:pPr rtl="0">
              <a:buFont typeface="Arial" panose="020B0604020202020204" pitchFamily="34" charset="0"/>
              <a:buChar char="•"/>
            </a:pPr>
            <a:r>
              <a:rPr lang="es-419" sz="1600"/>
              <a:t>Los comandos y las palabras clave pueden acortarse a la cantidad mínima de caracteres que identifica a una selección única. Por ejemplo, el comando </a:t>
            </a:r>
            <a:r>
              <a:rPr lang="es-419" sz="1600" b="1"/>
              <a:t>configure </a:t>
            </a:r>
            <a:r>
              <a:rPr lang="es-419" sz="1600"/>
              <a:t>puede acortarse a </a:t>
            </a:r>
            <a:r>
              <a:rPr lang="es-419" sz="1600" b="1"/>
              <a:t>conf</a:t>
            </a:r>
            <a:r>
              <a:rPr lang="es-419" sz="1600"/>
              <a:t>, ya que </a:t>
            </a:r>
            <a:r>
              <a:rPr lang="es-419" sz="1600" b="1"/>
              <a:t>configure</a:t>
            </a:r>
            <a:r>
              <a:rPr lang="es-419" sz="1600"/>
              <a:t> es el único comando que empieza con </a:t>
            </a:r>
            <a:r>
              <a:rPr lang="es-419" sz="1600" b="1"/>
              <a:t>conf</a:t>
            </a:r>
            <a:r>
              <a:rPr lang="es-419" sz="1600"/>
              <a:t>.</a:t>
            </a:r>
          </a:p>
          <a:p>
            <a:pPr>
              <a:buFont typeface="Arial" panose="020B0604020202020204" pitchFamily="34" charset="0"/>
              <a:buChar char="•"/>
            </a:pPr>
            <a:endParaRPr lang="en-US" sz="1600" dirty="0"/>
          </a:p>
          <a:p>
            <a:endParaRPr lang="en-US" altLang="ja-JP" dirty="0"/>
          </a:p>
        </p:txBody>
      </p:sp>
      <p:pic>
        <p:nvPicPr>
          <p:cNvPr id="6" name="Picture 5">
            <a:extLst>
              <a:ext uri="{FF2B5EF4-FFF2-40B4-BE49-F238E27FC236}">
                <a16:creationId xmlns:a16="http://schemas.microsoft.com/office/drawing/2014/main" id="{6FF01AB2-104C-D94E-AE37-A95B7349F9D1}"/>
              </a:ext>
            </a:extLst>
          </p:cNvPr>
          <p:cNvPicPr>
            <a:picLocks noChangeAspect="1"/>
          </p:cNvPicPr>
          <p:nvPr/>
        </p:nvPicPr>
        <p:blipFill>
          <a:blip r:embed="rId4"/>
          <a:stretch>
            <a:fillRect/>
          </a:stretch>
        </p:blipFill>
        <p:spPr>
          <a:xfrm>
            <a:off x="3081020" y="2571750"/>
            <a:ext cx="2717800" cy="635000"/>
          </a:xfrm>
          <a:prstGeom prst="rect">
            <a:avLst/>
          </a:prstGeom>
        </p:spPr>
      </p:pic>
      <p:pic>
        <p:nvPicPr>
          <p:cNvPr id="7" name="Picture 6">
            <a:extLst>
              <a:ext uri="{FF2B5EF4-FFF2-40B4-BE49-F238E27FC236}">
                <a16:creationId xmlns:a16="http://schemas.microsoft.com/office/drawing/2014/main" id="{81FA3EFC-521E-2F4F-B03D-C10C9DA9E59D}"/>
              </a:ext>
            </a:extLst>
          </p:cNvPr>
          <p:cNvPicPr>
            <a:picLocks noChangeAspect="1"/>
          </p:cNvPicPr>
          <p:nvPr/>
        </p:nvPicPr>
        <p:blipFill>
          <a:blip r:embed="rId5"/>
          <a:stretch>
            <a:fillRect/>
          </a:stretch>
        </p:blipFill>
        <p:spPr>
          <a:xfrm>
            <a:off x="2127250" y="3401060"/>
            <a:ext cx="4889500" cy="508000"/>
          </a:xfrm>
          <a:prstGeom prst="rect">
            <a:avLst/>
          </a:prstGeom>
        </p:spPr>
      </p:pic>
    </p:spTree>
    <p:custDataLst>
      <p:tags r:id="rId1"/>
    </p:custDataLst>
    <p:extLst>
      <p:ext uri="{BB962C8B-B14F-4D97-AF65-F5344CB8AC3E}">
        <p14:creationId xmlns:p14="http://schemas.microsoft.com/office/powerpoint/2010/main" val="2751826301"/>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es-419" sz="1600"/>
              <a:t>Estructura de los comandos</a:t>
            </a:r>
            <a:br>
              <a:rPr lang="en-US" dirty="0"/>
            </a:br>
            <a:r>
              <a:rPr lang="es-419"/>
              <a:t>Teclas de acceso rápido y métodos abreviados (Cont.)</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660399" y="852663"/>
            <a:ext cx="8107681" cy="346217"/>
          </a:xfrm>
        </p:spPr>
        <p:txBody>
          <a:bodyPr/>
          <a:lstStyle/>
          <a:p>
            <a:pPr rtl="0"/>
            <a:r>
              <a:rPr lang="es-419" sz="1600"/>
              <a:t>La tabla siguiente es una breve lista de pulsaciones de teclas para mejorar la edición de la línea de comandos</a:t>
            </a:r>
            <a:r>
              <a:rPr lang="es-419"/>
              <a:t>. </a:t>
            </a:r>
          </a:p>
          <a:p>
            <a:endParaRPr lang="en-US" altLang="ja-JP" dirty="0"/>
          </a:p>
        </p:txBody>
      </p:sp>
      <p:graphicFrame>
        <p:nvGraphicFramePr>
          <p:cNvPr id="6" name="Table 5">
            <a:extLst>
              <a:ext uri="{FF2B5EF4-FFF2-40B4-BE49-F238E27FC236}">
                <a16:creationId xmlns:a16="http://schemas.microsoft.com/office/drawing/2014/main" id="{4F7926FB-C2EF-1548-A7A3-1FDF65CDA220}"/>
              </a:ext>
            </a:extLst>
          </p:cNvPr>
          <p:cNvGraphicFramePr>
            <a:graphicFrameLocks noGrp="1"/>
          </p:cNvGraphicFramePr>
          <p:nvPr>
            <p:extLst>
              <p:ext uri="{D42A27DB-BD31-4B8C-83A1-F6EECF244321}">
                <p14:modId xmlns:p14="http://schemas.microsoft.com/office/powerpoint/2010/main" val="2494881435"/>
              </p:ext>
            </p:extLst>
          </p:nvPr>
        </p:nvGraphicFramePr>
        <p:xfrm>
          <a:off x="1524000" y="1584689"/>
          <a:ext cx="6096000" cy="2315210"/>
        </p:xfrm>
        <a:graphic>
          <a:graphicData uri="http://schemas.openxmlformats.org/drawingml/2006/table">
            <a:tbl>
              <a:tblPr firstRow="1" bandRow="1">
                <a:tableStyleId>{5C22544A-7EE6-4342-B048-85BDC9FD1C3A}</a:tableStyleId>
              </a:tblPr>
              <a:tblGrid>
                <a:gridCol w="1908748">
                  <a:extLst>
                    <a:ext uri="{9D8B030D-6E8A-4147-A177-3AD203B41FA5}">
                      <a16:colId xmlns:a16="http://schemas.microsoft.com/office/drawing/2014/main" val="1180500583"/>
                    </a:ext>
                  </a:extLst>
                </a:gridCol>
                <a:gridCol w="4187252">
                  <a:extLst>
                    <a:ext uri="{9D8B030D-6E8A-4147-A177-3AD203B41FA5}">
                      <a16:colId xmlns:a16="http://schemas.microsoft.com/office/drawing/2014/main" val="2741835617"/>
                    </a:ext>
                  </a:extLst>
                </a:gridCol>
              </a:tblGrid>
              <a:tr h="370840">
                <a:tc>
                  <a:txBody>
                    <a:bodyPr/>
                    <a:lstStyle/>
                    <a:p>
                      <a:pPr rtl="0"/>
                      <a:r>
                        <a:rPr lang="es-419"/>
                        <a:t>Pulsación de teclas</a:t>
                      </a:r>
                    </a:p>
                  </a:txBody>
                  <a:tcPr/>
                </a:tc>
                <a:tc>
                  <a:txBody>
                    <a:bodyPr/>
                    <a:lstStyle/>
                    <a:p>
                      <a:pPr rtl="0"/>
                      <a:r>
                        <a:rPr lang="es-419"/>
                        <a:t>Descripción</a:t>
                      </a:r>
                    </a:p>
                  </a:txBody>
                  <a:tcPr/>
                </a:tc>
                <a:extLst>
                  <a:ext uri="{0D108BD9-81ED-4DB2-BD59-A6C34878D82A}">
                    <a16:rowId xmlns:a16="http://schemas.microsoft.com/office/drawing/2014/main" val="3590626540"/>
                  </a:ext>
                </a:extLst>
              </a:tr>
              <a:tr h="370840">
                <a:tc>
                  <a:txBody>
                    <a:bodyPr/>
                    <a:lstStyle/>
                    <a:p>
                      <a:pPr rtl="0" fontAlgn="ctr"/>
                      <a:r>
                        <a:rPr lang="es-419" sz="1200" b="1">
                          <a:effectLst/>
                        </a:rPr>
                        <a:t>Tab</a:t>
                      </a:r>
                    </a:p>
                  </a:txBody>
                  <a:tcPr marL="47625" marR="47625" marT="47625" marB="47625" anchor="ctr"/>
                </a:tc>
                <a:tc>
                  <a:txBody>
                    <a:bodyPr/>
                    <a:lstStyle/>
                    <a:p>
                      <a:pPr rtl="0" fontAlgn="ctr"/>
                      <a:r>
                        <a:rPr lang="es-419" sz="1200" b="0">
                          <a:effectLst/>
                        </a:rPr>
                        <a:t>Completa una entrada de nombre de comando parcial.</a:t>
                      </a:r>
                    </a:p>
                  </a:txBody>
                  <a:tcPr marL="47625" marR="47625" marT="47625" marB="47625" anchor="ctr"/>
                </a:tc>
                <a:extLst>
                  <a:ext uri="{0D108BD9-81ED-4DB2-BD59-A6C34878D82A}">
                    <a16:rowId xmlns:a16="http://schemas.microsoft.com/office/drawing/2014/main" val="3639080909"/>
                  </a:ext>
                </a:extLst>
              </a:tr>
              <a:tr h="370840">
                <a:tc>
                  <a:txBody>
                    <a:bodyPr/>
                    <a:lstStyle/>
                    <a:p>
                      <a:pPr rtl="0" fontAlgn="ctr"/>
                      <a:r>
                        <a:rPr lang="es-419" sz="1200" b="1">
                          <a:effectLst/>
                        </a:rPr>
                        <a:t>Retroceso</a:t>
                      </a:r>
                    </a:p>
                  </a:txBody>
                  <a:tcPr marL="47625" marR="47625" marT="47625" marB="47625" anchor="ctr"/>
                </a:tc>
                <a:tc>
                  <a:txBody>
                    <a:bodyPr/>
                    <a:lstStyle/>
                    <a:p>
                      <a:pPr rtl="0" fontAlgn="ctr"/>
                      <a:r>
                        <a:rPr lang="es-419" sz="1200" b="0">
                          <a:effectLst/>
                        </a:rPr>
                        <a:t>Borra el carácter a la izquierda del cursor.</a:t>
                      </a:r>
                    </a:p>
                  </a:txBody>
                  <a:tcPr marL="47625" marR="47625" marT="47625" marB="47625" anchor="ctr"/>
                </a:tc>
                <a:extLst>
                  <a:ext uri="{0D108BD9-81ED-4DB2-BD59-A6C34878D82A}">
                    <a16:rowId xmlns:a16="http://schemas.microsoft.com/office/drawing/2014/main" val="4082093158"/>
                  </a:ext>
                </a:extLst>
              </a:tr>
              <a:tr h="370840">
                <a:tc>
                  <a:txBody>
                    <a:bodyPr/>
                    <a:lstStyle/>
                    <a:p>
                      <a:pPr rtl="0" fontAlgn="ctr"/>
                      <a:r>
                        <a:rPr lang="es-419" sz="1200" b="1">
                          <a:effectLst/>
                        </a:rPr>
                        <a:t>Flecha izquierda </a:t>
                      </a:r>
                      <a:r>
                        <a:rPr lang="es-419" sz="1200" b="0">
                          <a:effectLst/>
                        </a:rPr>
                        <a:t>o</a:t>
                      </a:r>
                      <a:r>
                        <a:rPr lang="es-419" sz="1200" b="1">
                          <a:effectLst/>
                        </a:rPr>
                        <a:t> Ctrl+B</a:t>
                      </a:r>
                    </a:p>
                  </a:txBody>
                  <a:tcPr marL="47625" marR="47625" marT="47625" marB="47625" anchor="ctr"/>
                </a:tc>
                <a:tc>
                  <a:txBody>
                    <a:bodyPr/>
                    <a:lstStyle/>
                    <a:p>
                      <a:pPr rtl="0" fontAlgn="ctr"/>
                      <a:r>
                        <a:rPr lang="es-419" sz="1200" b="0">
                          <a:effectLst/>
                        </a:rPr>
                        <a:t>Desplaza el cursor un carácter hacia la izquierda.</a:t>
                      </a:r>
                    </a:p>
                  </a:txBody>
                  <a:tcPr marL="47625" marR="47625" marT="47625" marB="47625" anchor="ctr"/>
                </a:tc>
                <a:extLst>
                  <a:ext uri="{0D108BD9-81ED-4DB2-BD59-A6C34878D82A}">
                    <a16:rowId xmlns:a16="http://schemas.microsoft.com/office/drawing/2014/main" val="2021840048"/>
                  </a:ext>
                </a:extLst>
              </a:tr>
              <a:tr h="370840">
                <a:tc>
                  <a:txBody>
                    <a:bodyPr/>
                    <a:lstStyle/>
                    <a:p>
                      <a:pPr rtl="0" fontAlgn="ctr"/>
                      <a:r>
                        <a:rPr lang="es-419" sz="1200" b="1">
                          <a:effectLst/>
                        </a:rPr>
                        <a:t>Flecha derecha</a:t>
                      </a:r>
                      <a:r>
                        <a:rPr lang="es-419" sz="1200" b="0">
                          <a:effectLst/>
                        </a:rPr>
                        <a:t>o</a:t>
                      </a:r>
                      <a:r>
                        <a:rPr lang="es-419" sz="1200" b="1">
                          <a:effectLst/>
                        </a:rPr>
                        <a:t> Ctrl+F</a:t>
                      </a:r>
                    </a:p>
                  </a:txBody>
                  <a:tcPr marL="47625" marR="47625" marT="47625" marB="47625" anchor="ctr"/>
                </a:tc>
                <a:tc>
                  <a:txBody>
                    <a:bodyPr/>
                    <a:lstStyle/>
                    <a:p>
                      <a:pPr rtl="0" fontAlgn="ctr"/>
                      <a:r>
                        <a:rPr lang="es-419" sz="1200" b="0">
                          <a:effectLst/>
                        </a:rPr>
                        <a:t>Desplaza el cursor un carácter hacia la derecha.</a:t>
                      </a:r>
                    </a:p>
                  </a:txBody>
                  <a:tcPr marL="47625" marR="47625" marT="47625" marB="47625" anchor="ctr"/>
                </a:tc>
                <a:extLst>
                  <a:ext uri="{0D108BD9-81ED-4DB2-BD59-A6C34878D82A}">
                    <a16:rowId xmlns:a16="http://schemas.microsoft.com/office/drawing/2014/main" val="2968577270"/>
                  </a:ext>
                </a:extLst>
              </a:tr>
              <a:tr h="370840">
                <a:tc>
                  <a:txBody>
                    <a:bodyPr/>
                    <a:lstStyle/>
                    <a:p>
                      <a:pPr rtl="0" fontAlgn="ctr"/>
                      <a:r>
                        <a:rPr lang="es-419" sz="1200" b="1">
                          <a:effectLst/>
                        </a:rPr>
                        <a:t>Flecha arriba </a:t>
                      </a:r>
                      <a:r>
                        <a:rPr lang="es-419" sz="1200" b="0">
                          <a:effectLst/>
                        </a:rPr>
                        <a:t>o</a:t>
                      </a:r>
                      <a:r>
                        <a:rPr lang="es-419" sz="1200" b="1">
                          <a:effectLst/>
                        </a:rPr>
                        <a:t> Ctrl+P</a:t>
                      </a:r>
                    </a:p>
                  </a:txBody>
                  <a:tcPr marL="47625" marR="47625" marT="47625" marB="47625" anchor="ctr"/>
                </a:tc>
                <a:tc>
                  <a:txBody>
                    <a:bodyPr/>
                    <a:lstStyle/>
                    <a:p>
                      <a:pPr rtl="0" fontAlgn="ctr"/>
                      <a:r>
                        <a:rPr lang="es-419" sz="1200" b="0">
                          <a:effectLst/>
                        </a:rPr>
                        <a:t>Recupera los comandos en el búfer de historial, comenzando con los comandos más recientes.</a:t>
                      </a:r>
                    </a:p>
                  </a:txBody>
                  <a:tcPr marL="47625" marR="47625" marT="47625" marB="47625" anchor="ctr"/>
                </a:tc>
                <a:extLst>
                  <a:ext uri="{0D108BD9-81ED-4DB2-BD59-A6C34878D82A}">
                    <a16:rowId xmlns:a16="http://schemas.microsoft.com/office/drawing/2014/main" val="2224970778"/>
                  </a:ext>
                </a:extLst>
              </a:tr>
            </a:tbl>
          </a:graphicData>
        </a:graphic>
      </p:graphicFrame>
    </p:spTree>
    <p:custDataLst>
      <p:tags r:id="rId1"/>
    </p:custDataLst>
    <p:extLst>
      <p:ext uri="{BB962C8B-B14F-4D97-AF65-F5344CB8AC3E}">
        <p14:creationId xmlns:p14="http://schemas.microsoft.com/office/powerpoint/2010/main" val="320944636"/>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rtl="0"/>
            <a:r>
              <a:rPr lang="es-419" sz="1600"/>
              <a:t>Estructura de los comandos</a:t>
            </a:r>
            <a:br>
              <a:rPr lang="en-US" dirty="0"/>
            </a:br>
            <a:r>
              <a:rPr lang="es-419"/>
              <a:t>Teclas de acceso rápido y métodos abreviados (Cont.)</a:t>
            </a:r>
          </a:p>
        </p:txBody>
      </p:sp>
      <p:sp>
        <p:nvSpPr>
          <p:cNvPr id="5" name="Rectangle 6">
            <a:extLst>
              <a:ext uri="{FF2B5EF4-FFF2-40B4-BE49-F238E27FC236}">
                <a16:creationId xmlns:a16="http://schemas.microsoft.com/office/drawing/2014/main" id="{F24C0645-E185-E14D-BE57-D9D754DCF7A8}"/>
              </a:ext>
            </a:extLst>
          </p:cNvPr>
          <p:cNvSpPr>
            <a:spLocks noGrp="1" noChangeArrowheads="1"/>
          </p:cNvSpPr>
          <p:nvPr>
            <p:ph idx="1"/>
          </p:nvPr>
        </p:nvSpPr>
        <p:spPr>
          <a:xfrm>
            <a:off x="447037" y="852663"/>
            <a:ext cx="4043687" cy="1310400"/>
          </a:xfrm>
        </p:spPr>
        <p:txBody>
          <a:bodyPr/>
          <a:lstStyle/>
          <a:p>
            <a:pPr rtl="0">
              <a:buFont typeface="Arial" panose="020B0604020202020204" pitchFamily="34" charset="0"/>
              <a:buChar char="•"/>
            </a:pPr>
            <a:r>
              <a:rPr lang="es-419" sz="1400"/>
              <a:t>Cuando una salida de comando produce más texto del que se puede mostrar en una ventana de terminal, el IOS mostrará un mensaje </a:t>
            </a:r>
            <a:r>
              <a:rPr lang="es-419" sz="1400" b="1"/>
              <a:t>«—More—»</a:t>
            </a:r>
            <a:r>
              <a:rPr lang="es-419" sz="1400"/>
              <a:t> . En la siguiente tabla se describen las pulsaciones de teclas que se pueden utilizar cuando se muestra esta solicitud.</a:t>
            </a:r>
          </a:p>
        </p:txBody>
      </p:sp>
      <p:sp>
        <p:nvSpPr>
          <p:cNvPr id="7" name="Rectangle 6">
            <a:extLst>
              <a:ext uri="{FF2B5EF4-FFF2-40B4-BE49-F238E27FC236}">
                <a16:creationId xmlns:a16="http://schemas.microsoft.com/office/drawing/2014/main" id="{28725177-1828-664C-8118-894B1B2910DA}"/>
              </a:ext>
            </a:extLst>
          </p:cNvPr>
          <p:cNvSpPr txBox="1">
            <a:spLocks noChangeArrowheads="1"/>
          </p:cNvSpPr>
          <p:nvPr/>
        </p:nvSpPr>
        <p:spPr bwMode="auto">
          <a:xfrm>
            <a:off x="4937762" y="1092891"/>
            <a:ext cx="3759201"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es-419" sz="1400"/>
              <a:t>En la siguiente tabla se enumeran los comandos que se pueden utilizar para salir de una operación.</a:t>
            </a:r>
          </a:p>
        </p:txBody>
      </p:sp>
      <p:sp>
        <p:nvSpPr>
          <p:cNvPr id="6" name="TextBox 5">
            <a:extLst>
              <a:ext uri="{FF2B5EF4-FFF2-40B4-BE49-F238E27FC236}">
                <a16:creationId xmlns:a16="http://schemas.microsoft.com/office/drawing/2014/main" id="{83AB480E-7A6D-8D47-84A2-2A0D70DBA569}"/>
              </a:ext>
            </a:extLst>
          </p:cNvPr>
          <p:cNvSpPr txBox="1"/>
          <p:nvPr/>
        </p:nvSpPr>
        <p:spPr>
          <a:xfrm>
            <a:off x="1670858" y="4180010"/>
            <a:ext cx="6657804" cy="323165"/>
          </a:xfrm>
          <a:prstGeom prst="rect">
            <a:avLst/>
          </a:prstGeom>
          <a:noFill/>
        </p:spPr>
        <p:txBody>
          <a:bodyPr wrap="square" rtlCol="0">
            <a:spAutoFit/>
          </a:bodyPr>
          <a:lstStyle/>
          <a:p>
            <a:pPr rtl="0"/>
            <a:r>
              <a:rPr lang="es-419" sz="1500">
                <a:solidFill>
                  <a:srgbClr val="000000"/>
                </a:solidFill>
              </a:rPr>
              <a:t>Nota: Para ver más teclas de acceso rápido y accesos directos, consulte a sección 2.3.5.</a:t>
            </a:r>
          </a:p>
        </p:txBody>
      </p:sp>
      <p:graphicFrame>
        <p:nvGraphicFramePr>
          <p:cNvPr id="9" name="Table 8">
            <a:extLst>
              <a:ext uri="{FF2B5EF4-FFF2-40B4-BE49-F238E27FC236}">
                <a16:creationId xmlns:a16="http://schemas.microsoft.com/office/drawing/2014/main" id="{1CE2A07B-4FCF-B84B-9C9F-0212AB07029F}"/>
              </a:ext>
            </a:extLst>
          </p:cNvPr>
          <p:cNvGraphicFramePr>
            <a:graphicFrameLocks noGrp="1"/>
          </p:cNvGraphicFramePr>
          <p:nvPr>
            <p:extLst>
              <p:ext uri="{D42A27DB-BD31-4B8C-83A1-F6EECF244321}">
                <p14:modId xmlns:p14="http://schemas.microsoft.com/office/powerpoint/2010/main" val="1007721810"/>
              </p:ext>
            </p:extLst>
          </p:nvPr>
        </p:nvGraphicFramePr>
        <p:xfrm>
          <a:off x="4571998" y="2163063"/>
          <a:ext cx="4490728" cy="1901104"/>
        </p:xfrm>
        <a:graphic>
          <a:graphicData uri="http://schemas.openxmlformats.org/drawingml/2006/table">
            <a:tbl>
              <a:tblPr firstRow="1" bandRow="1">
                <a:tableStyleId>{5C22544A-7EE6-4342-B048-85BDC9FD1C3A}</a:tableStyleId>
              </a:tblPr>
              <a:tblGrid>
                <a:gridCol w="1319136">
                  <a:extLst>
                    <a:ext uri="{9D8B030D-6E8A-4147-A177-3AD203B41FA5}">
                      <a16:colId xmlns:a16="http://schemas.microsoft.com/office/drawing/2014/main" val="1180500583"/>
                    </a:ext>
                  </a:extLst>
                </a:gridCol>
                <a:gridCol w="3171592">
                  <a:extLst>
                    <a:ext uri="{9D8B030D-6E8A-4147-A177-3AD203B41FA5}">
                      <a16:colId xmlns:a16="http://schemas.microsoft.com/office/drawing/2014/main" val="2741835617"/>
                    </a:ext>
                  </a:extLst>
                </a:gridCol>
              </a:tblGrid>
              <a:tr h="227045">
                <a:tc>
                  <a:txBody>
                    <a:bodyPr/>
                    <a:lstStyle/>
                    <a:p>
                      <a:pPr rtl="0"/>
                      <a:r>
                        <a:rPr lang="es-419" sz="1200"/>
                        <a:t>Pulsación de teclas</a:t>
                      </a:r>
                    </a:p>
                  </a:txBody>
                  <a:tcPr/>
                </a:tc>
                <a:tc>
                  <a:txBody>
                    <a:bodyPr/>
                    <a:lstStyle/>
                    <a:p>
                      <a:pPr rtl="0"/>
                      <a:r>
                        <a:rPr lang="es-419" sz="1200"/>
                        <a:t>Descripción</a:t>
                      </a:r>
                    </a:p>
                  </a:txBody>
                  <a:tcPr/>
                </a:tc>
                <a:extLst>
                  <a:ext uri="{0D108BD9-81ED-4DB2-BD59-A6C34878D82A}">
                    <a16:rowId xmlns:a16="http://schemas.microsoft.com/office/drawing/2014/main" val="3590626540"/>
                  </a:ext>
                </a:extLst>
              </a:tr>
              <a:tr h="502075">
                <a:tc>
                  <a:txBody>
                    <a:bodyPr/>
                    <a:lstStyle/>
                    <a:p>
                      <a:pPr rtl="0" fontAlgn="ctr"/>
                      <a:r>
                        <a:rPr lang="es-419" sz="1050" b="1">
                          <a:effectLst/>
                        </a:rPr>
                        <a:t>Ctrl-C</a:t>
                      </a:r>
                    </a:p>
                  </a:txBody>
                  <a:tcPr marL="47625" marR="47625" marT="47625" marB="47625" anchor="ctr"/>
                </a:tc>
                <a:tc>
                  <a:txBody>
                    <a:bodyPr/>
                    <a:lstStyle/>
                    <a:p>
                      <a:pPr rtl="0" fontAlgn="ctr"/>
                      <a:r>
                        <a:rPr lang="es-419" sz="1050" b="0">
                          <a:effectLst/>
                        </a:rPr>
                        <a:t>Cuando está en cualquier modo de configuración, termina el modo de configuración y regresa al modo EXEC con privilegios. </a:t>
                      </a:r>
                    </a:p>
                  </a:txBody>
                  <a:tcPr marL="47625" marR="47625" marT="47625" marB="47625" anchor="ctr"/>
                </a:tc>
                <a:extLst>
                  <a:ext uri="{0D108BD9-81ED-4DB2-BD59-A6C34878D82A}">
                    <a16:rowId xmlns:a16="http://schemas.microsoft.com/office/drawing/2014/main" val="3639080909"/>
                  </a:ext>
                </a:extLst>
              </a:tr>
              <a:tr h="476164">
                <a:tc>
                  <a:txBody>
                    <a:bodyPr/>
                    <a:lstStyle/>
                    <a:p>
                      <a:pPr rtl="0" fontAlgn="ctr"/>
                      <a:r>
                        <a:rPr lang="es-419" sz="1050" b="1">
                          <a:effectLst/>
                        </a:rPr>
                        <a:t>Ctrl-Z</a:t>
                      </a:r>
                    </a:p>
                  </a:txBody>
                  <a:tcPr marL="47625" marR="47625" marT="47625" marB="47625" anchor="ctr"/>
                </a:tc>
                <a:tc>
                  <a:txBody>
                    <a:bodyPr/>
                    <a:lstStyle/>
                    <a:p>
                      <a:pPr rtl="0" fontAlgn="ctr"/>
                      <a:r>
                        <a:rPr lang="es-419" sz="1050" b="0">
                          <a:effectLst/>
                        </a:rPr>
                        <a:t>Cuando está en cualquier modo de configuración, termina el modo de configuración y regresa al modo EXEC con privilegios.</a:t>
                      </a:r>
                    </a:p>
                  </a:txBody>
                  <a:tcPr marL="47625" marR="47625" marT="47625" marB="47625" anchor="ctr"/>
                </a:tc>
                <a:extLst>
                  <a:ext uri="{0D108BD9-81ED-4DB2-BD59-A6C34878D82A}">
                    <a16:rowId xmlns:a16="http://schemas.microsoft.com/office/drawing/2014/main" val="4082093158"/>
                  </a:ext>
                </a:extLst>
              </a:tr>
              <a:tr h="476164">
                <a:tc>
                  <a:txBody>
                    <a:bodyPr/>
                    <a:lstStyle/>
                    <a:p>
                      <a:pPr rtl="0" fontAlgn="ctr"/>
                      <a:r>
                        <a:rPr lang="es-419" sz="1050" b="1">
                          <a:effectLst/>
                        </a:rPr>
                        <a:t>Ctrl-Shift-6</a:t>
                      </a:r>
                    </a:p>
                  </a:txBody>
                  <a:tcPr marL="47625" marR="47625" marT="47625" marB="47625" anchor="ctr"/>
                </a:tc>
                <a:tc>
                  <a:txBody>
                    <a:bodyPr/>
                    <a:lstStyle/>
                    <a:p>
                      <a:pPr rtl="0" fontAlgn="ctr"/>
                      <a:r>
                        <a:rPr lang="es-419" sz="1050" b="0">
                          <a:effectLst/>
                        </a:rPr>
                        <a:t>Secuencia de interrupción multiuso, utilizada para anular búsquedas DNS, traceroutes, pings, etc.</a:t>
                      </a:r>
                    </a:p>
                  </a:txBody>
                  <a:tcPr marL="47625" marR="47625" marT="47625" marB="47625" anchor="ctr"/>
                </a:tc>
                <a:extLst>
                  <a:ext uri="{0D108BD9-81ED-4DB2-BD59-A6C34878D82A}">
                    <a16:rowId xmlns:a16="http://schemas.microsoft.com/office/drawing/2014/main" val="2021840048"/>
                  </a:ext>
                </a:extLst>
              </a:tr>
            </a:tbl>
          </a:graphicData>
        </a:graphic>
      </p:graphicFrame>
      <p:graphicFrame>
        <p:nvGraphicFramePr>
          <p:cNvPr id="10" name="Table 9">
            <a:extLst>
              <a:ext uri="{FF2B5EF4-FFF2-40B4-BE49-F238E27FC236}">
                <a16:creationId xmlns:a16="http://schemas.microsoft.com/office/drawing/2014/main" id="{70169B05-C0C2-8F40-9CAB-6506A2AF69CF}"/>
              </a:ext>
            </a:extLst>
          </p:cNvPr>
          <p:cNvGraphicFramePr>
            <a:graphicFrameLocks noGrp="1"/>
          </p:cNvGraphicFramePr>
          <p:nvPr>
            <p:extLst>
              <p:ext uri="{D42A27DB-BD31-4B8C-83A1-F6EECF244321}">
                <p14:modId xmlns:p14="http://schemas.microsoft.com/office/powerpoint/2010/main" val="2810758243"/>
              </p:ext>
            </p:extLst>
          </p:nvPr>
        </p:nvGraphicFramePr>
        <p:xfrm>
          <a:off x="447037" y="2163063"/>
          <a:ext cx="3861462" cy="1901104"/>
        </p:xfrm>
        <a:graphic>
          <a:graphicData uri="http://schemas.openxmlformats.org/drawingml/2006/table">
            <a:tbl>
              <a:tblPr firstRow="1" bandRow="1">
                <a:tableStyleId>{5C22544A-7EE6-4342-B048-85BDC9FD1C3A}</a:tableStyleId>
              </a:tblPr>
              <a:tblGrid>
                <a:gridCol w="1470018">
                  <a:extLst>
                    <a:ext uri="{9D8B030D-6E8A-4147-A177-3AD203B41FA5}">
                      <a16:colId xmlns:a16="http://schemas.microsoft.com/office/drawing/2014/main" val="1180500583"/>
                    </a:ext>
                  </a:extLst>
                </a:gridCol>
                <a:gridCol w="2391444">
                  <a:extLst>
                    <a:ext uri="{9D8B030D-6E8A-4147-A177-3AD203B41FA5}">
                      <a16:colId xmlns:a16="http://schemas.microsoft.com/office/drawing/2014/main" val="2741835617"/>
                    </a:ext>
                  </a:extLst>
                </a:gridCol>
              </a:tblGrid>
              <a:tr h="301674">
                <a:tc>
                  <a:txBody>
                    <a:bodyPr/>
                    <a:lstStyle/>
                    <a:p>
                      <a:pPr rtl="0"/>
                      <a:r>
                        <a:rPr lang="es-419" sz="1200"/>
                        <a:t>Pulsación de teclas</a:t>
                      </a:r>
                    </a:p>
                  </a:txBody>
                  <a:tcPr/>
                </a:tc>
                <a:tc>
                  <a:txBody>
                    <a:bodyPr/>
                    <a:lstStyle/>
                    <a:p>
                      <a:pPr rtl="0"/>
                      <a:r>
                        <a:rPr lang="es-419" sz="1200"/>
                        <a:t>Descripción</a:t>
                      </a:r>
                    </a:p>
                  </a:txBody>
                  <a:tcPr/>
                </a:tc>
                <a:extLst>
                  <a:ext uri="{0D108BD9-81ED-4DB2-BD59-A6C34878D82A}">
                    <a16:rowId xmlns:a16="http://schemas.microsoft.com/office/drawing/2014/main" val="3590626540"/>
                  </a:ext>
                </a:extLst>
              </a:tr>
              <a:tr h="552140">
                <a:tc>
                  <a:txBody>
                    <a:bodyPr/>
                    <a:lstStyle/>
                    <a:p>
                      <a:pPr rtl="0" fontAlgn="ctr"/>
                      <a:r>
                        <a:rPr lang="es-419" sz="1050" b="1">
                          <a:effectLst/>
                        </a:rPr>
                        <a:t>Tecla</a:t>
                      </a:r>
                      <a:r>
                        <a:rPr lang="es-419" sz="1050" b="0">
                          <a:effectLst/>
                        </a:rPr>
                        <a:t> Enter</a:t>
                      </a:r>
                    </a:p>
                  </a:txBody>
                  <a:tcPr marL="47625" marR="47625" marT="47625" marB="47625" anchor="ctr"/>
                </a:tc>
                <a:tc>
                  <a:txBody>
                    <a:bodyPr/>
                    <a:lstStyle/>
                    <a:p>
                      <a:pPr rtl="0" fontAlgn="ctr"/>
                      <a:r>
                        <a:rPr lang="es-419" sz="1050" b="0">
                          <a:effectLst/>
                        </a:rPr>
                        <a:t>Muestra la siguiente línea.</a:t>
                      </a:r>
                    </a:p>
                  </a:txBody>
                  <a:tcPr marL="47625" marR="47625" marT="47625" marB="47625" anchor="ctr"/>
                </a:tc>
                <a:extLst>
                  <a:ext uri="{0D108BD9-81ED-4DB2-BD59-A6C34878D82A}">
                    <a16:rowId xmlns:a16="http://schemas.microsoft.com/office/drawing/2014/main" val="3639080909"/>
                  </a:ext>
                </a:extLst>
              </a:tr>
              <a:tr h="523645">
                <a:tc>
                  <a:txBody>
                    <a:bodyPr/>
                    <a:lstStyle/>
                    <a:p>
                      <a:pPr rtl="0" fontAlgn="ctr"/>
                      <a:r>
                        <a:rPr lang="es-419" sz="1050" b="0">
                          <a:effectLst/>
                        </a:rPr>
                        <a:t> Barra espaciadora</a:t>
                      </a:r>
                    </a:p>
                  </a:txBody>
                  <a:tcPr marL="47625" marR="47625" marT="47625" marB="47625" anchor="ctr"/>
                </a:tc>
                <a:tc>
                  <a:txBody>
                    <a:bodyPr/>
                    <a:lstStyle/>
                    <a:p>
                      <a:pPr rtl="0" fontAlgn="ctr"/>
                      <a:r>
                        <a:rPr lang="es-419" sz="1050" b="0">
                          <a:effectLst/>
                        </a:rPr>
                        <a:t>Muestra la siguiente pantalla.</a:t>
                      </a:r>
                    </a:p>
                  </a:txBody>
                  <a:tcPr marL="47625" marR="47625" marT="47625" marB="47625" anchor="ctr"/>
                </a:tc>
                <a:extLst>
                  <a:ext uri="{0D108BD9-81ED-4DB2-BD59-A6C34878D82A}">
                    <a16:rowId xmlns:a16="http://schemas.microsoft.com/office/drawing/2014/main" val="4082093158"/>
                  </a:ext>
                </a:extLst>
              </a:tr>
              <a:tr h="523645">
                <a:tc>
                  <a:txBody>
                    <a:bodyPr/>
                    <a:lstStyle/>
                    <a:p>
                      <a:pPr rtl="0" fontAlgn="ctr"/>
                      <a:r>
                        <a:rPr lang="es-419" sz="1050" b="0">
                          <a:effectLst/>
                        </a:rPr>
                        <a:t>Cualquier otra tecla</a:t>
                      </a:r>
                    </a:p>
                  </a:txBody>
                  <a:tcPr marL="47625" marR="47625" marT="47625" marB="47625" anchor="ctr"/>
                </a:tc>
                <a:tc>
                  <a:txBody>
                    <a:bodyPr/>
                    <a:lstStyle/>
                    <a:p>
                      <a:pPr rtl="0" fontAlgn="ctr"/>
                      <a:r>
                        <a:rPr lang="es-419" sz="1050" b="0">
                          <a:effectLst/>
                        </a:rPr>
                        <a:t>Termina la cadena que se muestra y vuelve al modo EXEC con privilegios.</a:t>
                      </a:r>
                    </a:p>
                  </a:txBody>
                  <a:tcPr marL="47625" marR="47625" marT="47625" marB="47625" anchor="ctr"/>
                </a:tc>
                <a:extLst>
                  <a:ext uri="{0D108BD9-81ED-4DB2-BD59-A6C34878D82A}">
                    <a16:rowId xmlns:a16="http://schemas.microsoft.com/office/drawing/2014/main" val="2021840048"/>
                  </a:ext>
                </a:extLst>
              </a:tr>
            </a:tbl>
          </a:graphicData>
        </a:graphic>
      </p:graphicFrame>
    </p:spTree>
    <p:custDataLst>
      <p:tags r:id="rId1"/>
    </p:custDataLst>
    <p:extLst>
      <p:ext uri="{BB962C8B-B14F-4D97-AF65-F5344CB8AC3E}">
        <p14:creationId xmlns:p14="http://schemas.microsoft.com/office/powerpoint/2010/main" val="1059582425"/>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r>
              <a:rPr lang="es-419" sz="1600"/>
              <a:t>Estructura de los comandos</a:t>
            </a:r>
            <a:br>
              <a:rPr lang="en-US" altLang="en-US" dirty="0"/>
            </a:br>
            <a:r>
              <a:rPr lang="es-419"/>
              <a:t>Vídeo - Teclas de acceso rápido y métodos abreviados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rtl="0">
              <a:buNone/>
            </a:pPr>
            <a:r>
              <a:rPr lang="es-419"/>
              <a:t>Este video cubrirá lo siguiente: </a:t>
            </a:r>
          </a:p>
          <a:p>
            <a:pPr lvl="1" rtl="0"/>
            <a:r>
              <a:rPr lang="es-419" sz="1500"/>
              <a:t>Tecla Tab (finalización de tabulación)</a:t>
            </a:r>
          </a:p>
          <a:p>
            <a:pPr lvl="1" rtl="0"/>
            <a:r>
              <a:rPr lang="es-419" sz="1500"/>
              <a:t>Abreviación del comando.</a:t>
            </a:r>
          </a:p>
          <a:p>
            <a:pPr lvl="1" rtl="0"/>
            <a:r>
              <a:rPr lang="es-419" sz="1500"/>
              <a:t>Tecla de flecha arriba y abajo</a:t>
            </a:r>
          </a:p>
          <a:p>
            <a:pPr lvl="1" rtl="0"/>
            <a:r>
              <a:rPr lang="es-419" sz="1500"/>
              <a:t>CTRL + C</a:t>
            </a:r>
          </a:p>
          <a:p>
            <a:pPr lvl="1" rtl="0"/>
            <a:r>
              <a:rPr lang="es-419" sz="1500"/>
              <a:t>CTRL + Z</a:t>
            </a:r>
          </a:p>
          <a:p>
            <a:pPr lvl="1" rtl="0"/>
            <a:r>
              <a:rPr lang="es-419" sz="1500"/>
              <a:t>CTRL + Shift + 6</a:t>
            </a:r>
          </a:p>
          <a:p>
            <a:pPr lvl="1" rtl="0"/>
            <a:r>
              <a:rPr lang="es-419" sz="1500"/>
              <a:t>CTRL + R</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0592749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r>
              <a:rPr lang="es-419" sz="1600"/>
              <a:t>Estructura de los comandos</a:t>
            </a:r>
            <a:br>
              <a:rPr lang="en-US" altLang="en-US" dirty="0"/>
            </a:br>
            <a:r>
              <a:rPr lang="es-419"/>
              <a:t>Packet Tracer - Navegación de IOS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rtl="0">
              <a:buNone/>
            </a:pPr>
            <a:r>
              <a:rPr lang="es-419"/>
              <a:t>En este Packet Tracer, hará lo siguiente: </a:t>
            </a:r>
          </a:p>
          <a:p>
            <a:pPr rtl="0">
              <a:buFont typeface="Arial" panose="020B0604020202020204" pitchFamily="34" charset="0"/>
              <a:buChar char="•"/>
            </a:pPr>
            <a:r>
              <a:rPr lang="es-419"/>
              <a:t>Establecimiento de conexiones básicas, acceso a la CLI y exploración de ayuda</a:t>
            </a:r>
          </a:p>
          <a:p>
            <a:pPr rtl="0">
              <a:buFont typeface="Arial" panose="020B0604020202020204" pitchFamily="34" charset="0"/>
              <a:buChar char="•"/>
            </a:pPr>
            <a:r>
              <a:rPr lang="es-419"/>
              <a:t>Exploración de los modos EXEC</a:t>
            </a:r>
          </a:p>
          <a:p>
            <a:pPr rtl="0">
              <a:buFont typeface="Arial" panose="020B0604020202020204" pitchFamily="34" charset="0"/>
              <a:buChar char="•"/>
            </a:pPr>
            <a:r>
              <a:rPr lang="es-419"/>
              <a:t>Configuración del reloj</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427799657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2D10C50B-ED86-4E5D-BD0F-658911DFEF9B}"/>
              </a:ext>
            </a:extLst>
          </p:cNvPr>
          <p:cNvSpPr>
            <a:spLocks noGrp="1"/>
          </p:cNvSpPr>
          <p:nvPr>
            <p:ph type="title"/>
          </p:nvPr>
        </p:nvSpPr>
        <p:spPr>
          <a:xfrm>
            <a:off x="0" y="-15285"/>
            <a:ext cx="9144000" cy="757238"/>
          </a:xfrm>
        </p:spPr>
        <p:txBody>
          <a:bodyPr/>
          <a:lstStyle/>
          <a:p>
            <a:pPr rtl="0"/>
            <a:r>
              <a:rPr lang="es-419"/>
              <a:t>¿Qué esperar en este módulo? (cont.)</a:t>
            </a:r>
          </a:p>
        </p:txBody>
      </p:sp>
      <p:sp>
        <p:nvSpPr>
          <p:cNvPr id="6" name="Content Placeholder 1">
            <a:extLst>
              <a:ext uri="{FF2B5EF4-FFF2-40B4-BE49-F238E27FC236}">
                <a16:creationId xmlns:a16="http://schemas.microsoft.com/office/drawing/2014/main" id="{031D3D35-BC84-421A-A5F0-48081A310F8E}"/>
              </a:ext>
            </a:extLst>
          </p:cNvPr>
          <p:cNvSpPr txBox="1">
            <a:spLocks/>
          </p:cNvSpPr>
          <p:nvPr/>
        </p:nvSpPr>
        <p:spPr bwMode="auto">
          <a:xfrm>
            <a:off x="106756" y="668963"/>
            <a:ext cx="8853286" cy="346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rtl="0">
              <a:buNone/>
            </a:pPr>
            <a:r>
              <a:rPr lang="es-419"/>
              <a:t>Para facilitar el aprendizaje, se van a incluir en este módulo las siguientes características:</a:t>
            </a:r>
          </a:p>
          <a:p>
            <a:pPr marL="0" indent="0">
              <a:buNone/>
            </a:pPr>
            <a:endParaRPr lang="en-US" dirty="0"/>
          </a:p>
          <a:p>
            <a:pPr marL="0" indent="0">
              <a:buFont typeface="Wingdings" panose="05000000000000000000" pitchFamily="2" charset="2"/>
              <a:buNone/>
            </a:pPr>
            <a:endParaRPr lang="en-US" dirty="0"/>
          </a:p>
        </p:txBody>
      </p:sp>
      <p:graphicFrame>
        <p:nvGraphicFramePr>
          <p:cNvPr id="4" name="Content Placeholder 3">
            <a:extLst>
              <a:ext uri="{FF2B5EF4-FFF2-40B4-BE49-F238E27FC236}">
                <a16:creationId xmlns:a16="http://schemas.microsoft.com/office/drawing/2014/main" id="{DDD52CCD-9D1E-4CC4-815A-A5967A0831D9}"/>
              </a:ext>
            </a:extLst>
          </p:cNvPr>
          <p:cNvGraphicFramePr>
            <a:graphicFrameLocks noGrp="1"/>
          </p:cNvGraphicFramePr>
          <p:nvPr>
            <p:ph idx="1"/>
          </p:nvPr>
        </p:nvGraphicFramePr>
        <p:xfrm>
          <a:off x="106756" y="1279280"/>
          <a:ext cx="8595235" cy="2600325"/>
        </p:xfrm>
        <a:graphic>
          <a:graphicData uri="http://schemas.openxmlformats.org/drawingml/2006/table">
            <a:tbl>
              <a:tblPr firstRow="1" bandRow="1">
                <a:tableStyleId>{5C22544A-7EE6-4342-B048-85BDC9FD1C3A}</a:tableStyleId>
              </a:tblPr>
              <a:tblGrid>
                <a:gridCol w="2245746">
                  <a:extLst>
                    <a:ext uri="{9D8B030D-6E8A-4147-A177-3AD203B41FA5}">
                      <a16:colId xmlns:a16="http://schemas.microsoft.com/office/drawing/2014/main" val="3215831619"/>
                    </a:ext>
                  </a:extLst>
                </a:gridCol>
                <a:gridCol w="6349489">
                  <a:extLst>
                    <a:ext uri="{9D8B030D-6E8A-4147-A177-3AD203B41FA5}">
                      <a16:colId xmlns:a16="http://schemas.microsoft.com/office/drawing/2014/main" val="276475465"/>
                    </a:ext>
                  </a:extLst>
                </a:gridCol>
              </a:tblGrid>
              <a:tr h="265091">
                <a:tc>
                  <a:txBody>
                    <a:bodyPr/>
                    <a:lstStyle/>
                    <a:p>
                      <a:pPr algn="l" rtl="0" fontAlgn="b"/>
                      <a:r>
                        <a:rPr lang="es-419" sz="1400" b="1" i="0" u="none" strike="noStrike">
                          <a:solidFill>
                            <a:schemeClr val="bg1"/>
                          </a:solidFill>
                          <a:effectLst/>
                          <a:latin typeface="+mn-lt"/>
                        </a:rPr>
                        <a:t>Característica</a:t>
                      </a:r>
                    </a:p>
                  </a:txBody>
                  <a:tcPr marL="9525" marR="9525" marT="9525" marB="0" anchor="b"/>
                </a:tc>
                <a:tc>
                  <a:txBody>
                    <a:bodyPr/>
                    <a:lstStyle/>
                    <a:p>
                      <a:pPr rtl="0"/>
                      <a:r>
                        <a:rPr lang="es-419"/>
                        <a:t>Descripción</a:t>
                      </a:r>
                    </a:p>
                  </a:txBody>
                  <a:tcPr/>
                </a:tc>
                <a:extLst>
                  <a:ext uri="{0D108BD9-81ED-4DB2-BD59-A6C34878D82A}">
                    <a16:rowId xmlns:a16="http://schemas.microsoft.com/office/drawing/2014/main" val="3768427975"/>
                  </a:ext>
                </a:extLst>
              </a:tr>
              <a:tr h="265091">
                <a:tc>
                  <a:txBody>
                    <a:bodyPr/>
                    <a:lstStyle/>
                    <a:p>
                      <a:pPr algn="l" rtl="0" fontAlgn="b"/>
                      <a:r>
                        <a:rPr lang="es-419" sz="1400" b="0" i="0" u="none" strike="noStrike" baseline="0">
                          <a:solidFill>
                            <a:srgbClr val="000000"/>
                          </a:solidFill>
                          <a:effectLst/>
                          <a:latin typeface="+mn-lt"/>
                        </a:rPr>
                        <a:t>Actividad de Packet Tracer de Modo Físico</a:t>
                      </a:r>
                    </a:p>
                  </a:txBody>
                  <a:tcPr marL="9525" marR="9525" marT="9525" marB="0" anchor="b"/>
                </a:tc>
                <a:tc>
                  <a:txBody>
                    <a:bodyPr/>
                    <a:lstStyle/>
                    <a:p>
                      <a:pPr rtl="0"/>
                      <a:r>
                        <a:rPr lang="es-419"/>
                        <a:t>Estas actividades se completan mediante el Packet Tracer de </a:t>
                      </a:r>
                      <a:r>
                        <a:rPr lang="es-419" baseline="0"/>
                        <a:t>Modo Físico.</a:t>
                      </a:r>
                    </a:p>
                  </a:txBody>
                  <a:tcPr/>
                </a:tc>
                <a:extLst>
                  <a:ext uri="{0D108BD9-81ED-4DB2-BD59-A6C34878D82A}">
                    <a16:rowId xmlns:a16="http://schemas.microsoft.com/office/drawing/2014/main" val="2989889794"/>
                  </a:ext>
                </a:extLst>
              </a:tr>
              <a:tr h="265091">
                <a:tc>
                  <a:txBody>
                    <a:bodyPr/>
                    <a:lstStyle/>
                    <a:p>
                      <a:pPr algn="l" rtl="0" fontAlgn="b"/>
                      <a:r>
                        <a:rPr lang="es-419" sz="1400" b="0" i="0" u="none" strike="noStrike">
                          <a:solidFill>
                            <a:srgbClr val="000000"/>
                          </a:solidFill>
                          <a:effectLst/>
                          <a:latin typeface="+mn-lt"/>
                        </a:rPr>
                        <a:t>Laboratorios prácticos</a:t>
                      </a:r>
                    </a:p>
                  </a:txBody>
                  <a:tcPr marL="9525" marR="9525" marT="9525" marB="0" anchor="b"/>
                </a:tc>
                <a:tc>
                  <a:txBody>
                    <a:bodyPr/>
                    <a:lstStyle/>
                    <a:p>
                      <a:pPr rtl="0"/>
                      <a:r>
                        <a:rPr lang="es-419"/>
                        <a:t>Laboratorios diseñados para trabajar con equipos físicos.</a:t>
                      </a:r>
                    </a:p>
                  </a:txBody>
                  <a:tcPr/>
                </a:tc>
                <a:extLst>
                  <a:ext uri="{0D108BD9-81ED-4DB2-BD59-A6C34878D82A}">
                    <a16:rowId xmlns:a16="http://schemas.microsoft.com/office/drawing/2014/main" val="2258594367"/>
                  </a:ext>
                </a:extLst>
              </a:tr>
              <a:tr h="265091">
                <a:tc>
                  <a:txBody>
                    <a:bodyPr/>
                    <a:lstStyle/>
                    <a:p>
                      <a:pPr marL="0" marR="0" lvl="0" indent="0" algn="l" defTabSz="685777" rtl="0" eaLnBrk="1" fontAlgn="b" latinLnBrk="0" hangingPunct="1">
                        <a:lnSpc>
                          <a:spcPct val="100000"/>
                        </a:lnSpc>
                        <a:spcBef>
                          <a:spcPts val="0"/>
                        </a:spcBef>
                        <a:spcAft>
                          <a:spcPts val="0"/>
                        </a:spcAft>
                        <a:buClrTx/>
                        <a:buSzTx/>
                        <a:buFontTx/>
                        <a:buNone/>
                        <a:tabLst/>
                        <a:defRPr/>
                      </a:pPr>
                      <a:r>
                        <a:rPr lang="es-419" sz="1400" b="0" i="0" u="none" strike="noStrike">
                          <a:solidFill>
                            <a:srgbClr val="000000"/>
                          </a:solidFill>
                          <a:effectLst/>
                          <a:latin typeface="+mn-lt"/>
                        </a:rPr>
                        <a:t>Actividades de clase</a:t>
                      </a:r>
                    </a:p>
                    <a:p>
                      <a:pPr algn="l" fontAlgn="b"/>
                      <a:endParaRPr lang="en-US" sz="1400" b="0" i="0" u="none" strike="noStrike" dirty="0">
                        <a:solidFill>
                          <a:srgbClr val="000000"/>
                        </a:solidFill>
                        <a:effectLst/>
                        <a:latin typeface="+mn-lt"/>
                      </a:endParaRPr>
                    </a:p>
                  </a:txBody>
                  <a:tcPr marL="9525" marR="9525" marT="9525" marB="0" anchor="b"/>
                </a:tc>
                <a:tc>
                  <a:txBody>
                    <a:bodyPr/>
                    <a:lstStyle/>
                    <a:p>
                      <a:pPr rtl="0"/>
                      <a:r>
                        <a:rPr lang="es-419"/>
                        <a:t>Estos se encuentran en la página Recursos del instructor. Las actividades de clase están diseñadas para facilitar el aprendizaje, la discusión en clase y la colaboración.</a:t>
                      </a:r>
                    </a:p>
                  </a:txBody>
                  <a:tcPr/>
                </a:tc>
                <a:extLst>
                  <a:ext uri="{0D108BD9-81ED-4DB2-BD59-A6C34878D82A}">
                    <a16:rowId xmlns:a16="http://schemas.microsoft.com/office/drawing/2014/main" val="1125566603"/>
                  </a:ext>
                </a:extLst>
              </a:tr>
              <a:tr h="265091">
                <a:tc>
                  <a:txBody>
                    <a:bodyPr/>
                    <a:lstStyle/>
                    <a:p>
                      <a:pPr algn="l" rtl="0" fontAlgn="b"/>
                      <a:r>
                        <a:rPr lang="es-419" sz="1400" b="0" i="0" u="none" strike="noStrike">
                          <a:solidFill>
                            <a:srgbClr val="000000"/>
                          </a:solidFill>
                          <a:effectLst/>
                          <a:latin typeface="+mn-lt"/>
                        </a:rPr>
                        <a:t>Cuestionarios del Módulo</a:t>
                      </a:r>
                    </a:p>
                  </a:txBody>
                  <a:tcPr marL="9525" marR="9525" marT="9525" marB="0" anchor="b"/>
                </a:tc>
                <a:tc>
                  <a:txBody>
                    <a:bodyPr/>
                    <a:lstStyle/>
                    <a:p>
                      <a:pPr rtl="0"/>
                      <a:r>
                        <a:rPr lang="es-419"/>
                        <a:t>Auto-evaluaciones que integran conceptos y habilidades aprendidas a lo largo de los temas presentados en el módulo.</a:t>
                      </a:r>
                    </a:p>
                  </a:txBody>
                  <a:tcPr/>
                </a:tc>
                <a:extLst>
                  <a:ext uri="{0D108BD9-81ED-4DB2-BD59-A6C34878D82A}">
                    <a16:rowId xmlns:a16="http://schemas.microsoft.com/office/drawing/2014/main" val="831502776"/>
                  </a:ext>
                </a:extLst>
              </a:tr>
              <a:tr h="265091">
                <a:tc>
                  <a:txBody>
                    <a:bodyPr/>
                    <a:lstStyle/>
                    <a:p>
                      <a:pPr algn="l" rtl="0" fontAlgn="b"/>
                      <a:r>
                        <a:rPr lang="es-419" sz="1400" b="0" i="0" u="none" strike="noStrike">
                          <a:solidFill>
                            <a:srgbClr val="000000"/>
                          </a:solidFill>
                          <a:effectLst/>
                          <a:latin typeface="+mn-lt"/>
                        </a:rPr>
                        <a:t>Descripción del módulo</a:t>
                      </a:r>
                    </a:p>
                  </a:txBody>
                  <a:tcPr marL="9525" marR="9525" marT="9525" marB="0" anchor="b"/>
                </a:tc>
                <a:tc>
                  <a:txBody>
                    <a:bodyPr/>
                    <a:lstStyle/>
                    <a:p>
                      <a:pPr rtl="0"/>
                      <a:r>
                        <a:rPr lang="es-419" dirty="0"/>
                        <a:t>Resumen breve del contenido del módulo.</a:t>
                      </a:r>
                    </a:p>
                  </a:txBody>
                  <a:tcPr/>
                </a:tc>
                <a:extLst>
                  <a:ext uri="{0D108BD9-81ED-4DB2-BD59-A6C34878D82A}">
                    <a16:rowId xmlns:a16="http://schemas.microsoft.com/office/drawing/2014/main" val="2267046280"/>
                  </a:ext>
                </a:extLst>
              </a:tr>
            </a:tbl>
          </a:graphicData>
        </a:graphic>
      </p:graphicFrame>
    </p:spTree>
    <p:custDataLst>
      <p:tags r:id="rId1"/>
    </p:custDataLst>
    <p:extLst>
      <p:ext uri="{BB962C8B-B14F-4D97-AF65-F5344CB8AC3E}">
        <p14:creationId xmlns:p14="http://schemas.microsoft.com/office/powerpoint/2010/main" val="2547726972"/>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1809820"/>
          </a:xfrm>
        </p:spPr>
        <p:txBody>
          <a:bodyPr/>
          <a:lstStyle/>
          <a:p>
            <a:pPr rtl="0"/>
            <a:r>
              <a:rPr lang="es-419" sz="1600"/>
              <a:t>Estructura de comandos</a:t>
            </a:r>
            <a:r>
              <a:rPr lang="es-419"/>
              <a:t> </a:t>
            </a:r>
            <a:br>
              <a:rPr lang="en-US" altLang="en-US" dirty="0"/>
            </a:br>
            <a:r>
              <a:rPr lang="es-419"/>
              <a:t>Packet Tracer - Navegar por el IOS utilizando el Tera Term para conectividad por consola — Modo Físico </a:t>
            </a:r>
            <a:br>
              <a:rPr lang="en-US" altLang="en-US" dirty="0"/>
            </a:br>
            <a:r>
              <a:rPr lang="es-419"/>
              <a:t>Laboratorio - Navegar por el IOS mediante el uso de Tera Term para conectividad por consola</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928692"/>
            <a:ext cx="8649325" cy="2628317"/>
          </a:xfrm>
        </p:spPr>
        <p:txBody>
          <a:bodyPr/>
          <a:lstStyle/>
          <a:p>
            <a:pPr marL="0" indent="0">
              <a:buNone/>
            </a:pPr>
            <a:endParaRPr lang="en-US" dirty="0"/>
          </a:p>
          <a:p>
            <a:pPr marL="0" indent="0" rtl="0">
              <a:buNone/>
            </a:pPr>
            <a:r>
              <a:rPr lang="es-419"/>
              <a:t>En esta actividad de Packet Tracer Modo Físico y en el laboratorio, completará los siguientes objetivos:</a:t>
            </a:r>
          </a:p>
          <a:p>
            <a:pPr rtl="0"/>
            <a:r>
              <a:rPr lang="es-419"/>
              <a:t>Acceso a un switch Cisco a través del puerto serial de consola</a:t>
            </a:r>
          </a:p>
          <a:p>
            <a:pPr rtl="0"/>
            <a:r>
              <a:rPr lang="es-419"/>
              <a:t>Muestra y configuración de parámetros básicos de los dispositivos</a:t>
            </a:r>
          </a:p>
          <a:p>
            <a:pPr rtl="0"/>
            <a:r>
              <a:rPr lang="es-419"/>
              <a:t>Acceda a un router Cisco mediante un cable de consola mini-USB (Nota: Este objetivo es opcional en el laboratorio).</a:t>
            </a:r>
          </a:p>
          <a:p>
            <a:pPr marL="0" indent="0">
              <a:buNone/>
            </a:pPr>
            <a:endParaRPr lang="en-US" dirty="0"/>
          </a:p>
          <a:p>
            <a:pPr marL="0" indent="0">
              <a:buNone/>
            </a:pPr>
            <a:endParaRPr lang="en-US" dirty="0"/>
          </a:p>
        </p:txBody>
      </p:sp>
    </p:spTree>
    <p:custDataLst>
      <p:tags r:id="rId1"/>
    </p:custDataLst>
    <p:extLst>
      <p:ext uri="{BB962C8B-B14F-4D97-AF65-F5344CB8AC3E}">
        <p14:creationId xmlns:p14="http://schemas.microsoft.com/office/powerpoint/2010/main" val="856267582"/>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88160"/>
            <a:ext cx="8280314" cy="929640"/>
          </a:xfrm>
        </p:spPr>
        <p:txBody>
          <a:bodyPr/>
          <a:lstStyle/>
          <a:p>
            <a:pPr rtl="0"/>
            <a:r>
              <a:rPr lang="es-419">
                <a:solidFill>
                  <a:schemeClr val="accent5">
                    <a:lumMod val="40000"/>
                    <a:lumOff val="60000"/>
                  </a:schemeClr>
                </a:solidFill>
              </a:rPr>
              <a:t>2.4  Configuración básica de dispositivos</a:t>
            </a:r>
          </a:p>
        </p:txBody>
      </p:sp>
    </p:spTree>
    <p:custDataLst>
      <p:tags r:id="rId1"/>
    </p:custDataLst>
    <p:extLst>
      <p:ext uri="{BB962C8B-B14F-4D97-AF65-F5344CB8AC3E}">
        <p14:creationId xmlns:p14="http://schemas.microsoft.com/office/powerpoint/2010/main" val="3886944279"/>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Configuración básica de dispositivos</a:t>
            </a:r>
            <a:br>
              <a:rPr lang="en-US" dirty="0">
                <a:latin typeface="Arial" charset="0"/>
              </a:rPr>
            </a:br>
            <a:r>
              <a:rPr lang="es-419">
                <a:latin typeface="Arial" charset="0"/>
              </a:rPr>
              <a:t>Nombres de dispositivos</a:t>
            </a:r>
          </a:p>
        </p:txBody>
      </p:sp>
      <p:sp>
        <p:nvSpPr>
          <p:cNvPr id="4" name="Content Placeholder 3"/>
          <p:cNvSpPr>
            <a:spLocks noGrp="1"/>
          </p:cNvSpPr>
          <p:nvPr>
            <p:ph idx="1"/>
          </p:nvPr>
        </p:nvSpPr>
        <p:spPr>
          <a:xfrm>
            <a:off x="277839" y="855701"/>
            <a:ext cx="5920163" cy="1102977"/>
          </a:xfrm>
        </p:spPr>
        <p:txBody>
          <a:bodyPr/>
          <a:lstStyle/>
          <a:p>
            <a:pPr rtl="0">
              <a:lnSpc>
                <a:spcPct val="85000"/>
              </a:lnSpc>
              <a:spcBef>
                <a:spcPct val="30000"/>
              </a:spcBef>
              <a:buFont typeface="Arial" panose="020B0604020202020204" pitchFamily="34" charset="0"/>
              <a:buChar char="•"/>
            </a:pPr>
            <a:r>
              <a:rPr lang="es-419" sz="1600"/>
              <a:t>El primer comando de configuración en cualquier dispositivo debe ser darle un nombre de host único. </a:t>
            </a:r>
          </a:p>
          <a:p>
            <a:pPr rtl="0">
              <a:buFont typeface="Arial" panose="020B0604020202020204" pitchFamily="34" charset="0"/>
              <a:buChar char="•"/>
            </a:pPr>
            <a:r>
              <a:rPr lang="es-419" sz="1600"/>
              <a:t>De forma predeterminada, a todos los dispositivos se les asigna un nombre predeterminado de fábrica. Por ejemplo, un switch Cisco IOS es «Switch».</a:t>
            </a:r>
          </a:p>
          <a:p>
            <a:endParaRPr lang="en-US" dirty="0"/>
          </a:p>
          <a:p>
            <a:endParaRPr lang="en-US" dirty="0"/>
          </a:p>
        </p:txBody>
      </p:sp>
      <p:sp>
        <p:nvSpPr>
          <p:cNvPr id="10" name="Content Placeholder 3">
            <a:extLst>
              <a:ext uri="{FF2B5EF4-FFF2-40B4-BE49-F238E27FC236}">
                <a16:creationId xmlns:a16="http://schemas.microsoft.com/office/drawing/2014/main" id="{46431B1F-CF88-7348-B7DE-E17404CC367A}"/>
              </a:ext>
            </a:extLst>
          </p:cNvPr>
          <p:cNvSpPr txBox="1">
            <a:spLocks/>
          </p:cNvSpPr>
          <p:nvPr/>
        </p:nvSpPr>
        <p:spPr bwMode="auto">
          <a:xfrm>
            <a:off x="277838" y="2106592"/>
            <a:ext cx="4202721" cy="2251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es-419" sz="1600"/>
              <a:t>Guía para nombrar dispositivos:</a:t>
            </a:r>
          </a:p>
          <a:p>
            <a:pPr lvl="2" rtl="0">
              <a:buFont typeface="Arial" panose="020B0604020202020204" pitchFamily="34" charset="0"/>
              <a:buChar char="•"/>
            </a:pPr>
            <a:r>
              <a:rPr lang="es-419" sz="1600"/>
              <a:t>Comenzar con una letra.</a:t>
            </a:r>
          </a:p>
          <a:p>
            <a:pPr lvl="2" rtl="0">
              <a:buFont typeface="Arial" panose="020B0604020202020204" pitchFamily="34" charset="0"/>
              <a:buChar char="•"/>
            </a:pPr>
            <a:r>
              <a:rPr lang="es-419" sz="1600"/>
              <a:t>No contener espacios.</a:t>
            </a:r>
          </a:p>
          <a:p>
            <a:pPr lvl="2" rtl="0">
              <a:buFont typeface="Arial" panose="020B0604020202020204" pitchFamily="34" charset="0"/>
              <a:buChar char="•"/>
            </a:pPr>
            <a:r>
              <a:rPr lang="es-419" sz="1600"/>
              <a:t>Finalizar con una letra o dígito.</a:t>
            </a:r>
          </a:p>
          <a:p>
            <a:pPr lvl="2" rtl="0">
              <a:buFont typeface="Arial" panose="020B0604020202020204" pitchFamily="34" charset="0"/>
              <a:buChar char="•"/>
            </a:pPr>
            <a:r>
              <a:rPr lang="es-419" sz="1600"/>
              <a:t>Utilizar únicamente letras, dígitos y guiones.</a:t>
            </a:r>
          </a:p>
          <a:p>
            <a:pPr lvl="2" rtl="0">
              <a:buFont typeface="Arial" panose="020B0604020202020204" pitchFamily="34" charset="0"/>
              <a:buChar char="•"/>
            </a:pPr>
            <a:r>
              <a:rPr lang="es-419" sz="1600"/>
              <a:t>Tener menos de 64 caracteres de longitud.</a:t>
            </a:r>
          </a:p>
          <a:p>
            <a:endParaRPr lang="en-US" dirty="0"/>
          </a:p>
          <a:p>
            <a:endParaRPr lang="en-US" dirty="0"/>
          </a:p>
        </p:txBody>
      </p:sp>
      <p:sp>
        <p:nvSpPr>
          <p:cNvPr id="3" name="TextBox 2">
            <a:extLst>
              <a:ext uri="{FF2B5EF4-FFF2-40B4-BE49-F238E27FC236}">
                <a16:creationId xmlns:a16="http://schemas.microsoft.com/office/drawing/2014/main" id="{790CDB78-5B44-2540-9744-45DBDB654D0E}"/>
              </a:ext>
            </a:extLst>
          </p:cNvPr>
          <p:cNvSpPr txBox="1"/>
          <p:nvPr/>
        </p:nvSpPr>
        <p:spPr>
          <a:xfrm>
            <a:off x="5068861" y="3310870"/>
            <a:ext cx="3613440" cy="784830"/>
          </a:xfrm>
          <a:prstGeom prst="rect">
            <a:avLst/>
          </a:prstGeom>
          <a:noFill/>
        </p:spPr>
        <p:txBody>
          <a:bodyPr wrap="square" rtlCol="0">
            <a:spAutoFit/>
          </a:bodyPr>
          <a:lstStyle/>
          <a:p>
            <a:pPr rtl="0"/>
            <a:r>
              <a:rPr lang="es-419" sz="1500" b="1">
                <a:solidFill>
                  <a:srgbClr val="000000"/>
                </a:solidFill>
              </a:rPr>
              <a:t>Nota</a:t>
            </a:r>
            <a:r>
              <a:rPr lang="es-419" sz="1500">
                <a:solidFill>
                  <a:srgbClr val="000000"/>
                </a:solidFill>
              </a:rPr>
              <a:t>: Para devolver el cambio al indicador predeterminado, use el comando </a:t>
            </a:r>
            <a:r>
              <a:rPr lang="es-419" sz="1500" b="1">
                <a:solidFill>
                  <a:srgbClr val="000000"/>
                </a:solidFill>
              </a:rPr>
              <a:t>no hostname</a:t>
            </a:r>
            <a:r>
              <a:rPr lang="es-419" sz="1500">
                <a:solidFill>
                  <a:srgbClr val="000000"/>
                </a:solidFill>
              </a:rPr>
              <a:t> de configuración global.</a:t>
            </a:r>
          </a:p>
        </p:txBody>
      </p:sp>
      <p:pic>
        <p:nvPicPr>
          <p:cNvPr id="2" name="Picture 1">
            <a:extLst>
              <a:ext uri="{FF2B5EF4-FFF2-40B4-BE49-F238E27FC236}">
                <a16:creationId xmlns:a16="http://schemas.microsoft.com/office/drawing/2014/main" id="{90C4244C-923F-EB45-BEF5-9FC7D9C28DD6}"/>
              </a:ext>
            </a:extLst>
          </p:cNvPr>
          <p:cNvPicPr>
            <a:picLocks noChangeAspect="1"/>
          </p:cNvPicPr>
          <p:nvPr/>
        </p:nvPicPr>
        <p:blipFill>
          <a:blip r:embed="rId4"/>
          <a:stretch>
            <a:fillRect/>
          </a:stretch>
        </p:blipFill>
        <p:spPr>
          <a:xfrm>
            <a:off x="5099340" y="2342912"/>
            <a:ext cx="3797300" cy="622300"/>
          </a:xfrm>
          <a:prstGeom prst="rect">
            <a:avLst/>
          </a:prstGeom>
        </p:spPr>
      </p:pic>
    </p:spTree>
    <p:custDataLst>
      <p:tags r:id="rId1"/>
    </p:custDataLst>
    <p:extLst>
      <p:ext uri="{BB962C8B-B14F-4D97-AF65-F5344CB8AC3E}">
        <p14:creationId xmlns:p14="http://schemas.microsoft.com/office/powerpoint/2010/main" val="2499570505"/>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Configuración básica de dispositivos</a:t>
            </a:r>
            <a:br>
              <a:rPr lang="en-US" dirty="0">
                <a:latin typeface="Arial" charset="0"/>
              </a:rPr>
            </a:br>
            <a:r>
              <a:rPr lang="es-419">
                <a:latin typeface="Arial" charset="0"/>
              </a:rPr>
              <a:t>Guía para contraseñas</a:t>
            </a:r>
          </a:p>
        </p:txBody>
      </p:sp>
      <p:sp>
        <p:nvSpPr>
          <p:cNvPr id="4" name="Content Placeholder 3"/>
          <p:cNvSpPr>
            <a:spLocks noGrp="1"/>
          </p:cNvSpPr>
          <p:nvPr>
            <p:ph idx="1"/>
          </p:nvPr>
        </p:nvSpPr>
        <p:spPr>
          <a:xfrm>
            <a:off x="145357" y="938988"/>
            <a:ext cx="8602403" cy="1015663"/>
          </a:xfrm>
        </p:spPr>
        <p:txBody>
          <a:bodyPr/>
          <a:lstStyle/>
          <a:p>
            <a:pPr rtl="0">
              <a:lnSpc>
                <a:spcPct val="85000"/>
              </a:lnSpc>
              <a:spcBef>
                <a:spcPct val="30000"/>
              </a:spcBef>
              <a:buFont typeface="Arial" panose="020B0604020202020204" pitchFamily="34" charset="0"/>
              <a:buChar char="•"/>
            </a:pPr>
            <a:r>
              <a:rPr lang="es-419" sz="1600"/>
              <a:t>El uso de contraseñas débiles o fáciles de adivinar, son un problema de seguridad.</a:t>
            </a:r>
          </a:p>
          <a:p>
            <a:pPr rtl="0">
              <a:lnSpc>
                <a:spcPct val="85000"/>
              </a:lnSpc>
              <a:spcBef>
                <a:spcPct val="30000"/>
              </a:spcBef>
              <a:buFont typeface="Arial" panose="020B0604020202020204" pitchFamily="34" charset="0"/>
              <a:buChar char="•"/>
            </a:pPr>
            <a:r>
              <a:rPr lang="es-419" sz="1600"/>
              <a:t>Todos los dispositivos de red deben limitar el acceso administrativo asegurando EXEC privilegiado, EXEC de usuario y acceso Telnet remoto con contraseñas. Además, todas las contraseñas deben estar encriptadas y deben proporcionarse notificaciones legales.</a:t>
            </a:r>
          </a:p>
        </p:txBody>
      </p:sp>
      <p:sp>
        <p:nvSpPr>
          <p:cNvPr id="5" name="Content Placeholder 3">
            <a:extLst>
              <a:ext uri="{FF2B5EF4-FFF2-40B4-BE49-F238E27FC236}">
                <a16:creationId xmlns:a16="http://schemas.microsoft.com/office/drawing/2014/main" id="{90CEA0DA-9080-6645-9105-927BD0003465}"/>
              </a:ext>
            </a:extLst>
          </p:cNvPr>
          <p:cNvSpPr txBox="1">
            <a:spLocks/>
          </p:cNvSpPr>
          <p:nvPr/>
        </p:nvSpPr>
        <p:spPr bwMode="auto">
          <a:xfrm>
            <a:off x="236797" y="2099935"/>
            <a:ext cx="4933719" cy="264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buFont typeface="Arial" panose="020B0604020202020204" pitchFamily="34" charset="0"/>
              <a:buChar char="•"/>
            </a:pPr>
            <a:r>
              <a:rPr lang="es-419" sz="1600"/>
              <a:t>Guías para las contraseñas </a:t>
            </a:r>
          </a:p>
          <a:p>
            <a:pPr lvl="2" rtl="0">
              <a:buFont typeface="Arial" panose="020B0604020202020204" pitchFamily="34" charset="0"/>
              <a:buChar char="•"/>
            </a:pPr>
            <a:r>
              <a:rPr lang="es-419" sz="1600"/>
              <a:t>Use contraseñas que tengan más de ocho caracteres de longitud.</a:t>
            </a:r>
          </a:p>
          <a:p>
            <a:pPr lvl="2" rtl="0">
              <a:buFont typeface="Arial" panose="020B0604020202020204" pitchFamily="34" charset="0"/>
              <a:buChar char="•"/>
            </a:pPr>
            <a:r>
              <a:rPr lang="es-419" sz="1600"/>
              <a:t>Use una combinación de letras mayúsculas y minúsculas, números, caracteres especiales o secuencias numéricas.</a:t>
            </a:r>
          </a:p>
          <a:p>
            <a:pPr lvl="2" rtl="0">
              <a:buFont typeface="Arial" panose="020B0604020202020204" pitchFamily="34" charset="0"/>
              <a:buChar char="•"/>
            </a:pPr>
            <a:r>
              <a:rPr lang="es-419" sz="1600"/>
              <a:t>Evite el uso de la misma contraseña para todos los dispositivos.</a:t>
            </a:r>
          </a:p>
          <a:p>
            <a:pPr lvl="2" rtl="0">
              <a:buFont typeface="Arial" panose="020B0604020202020204" pitchFamily="34" charset="0"/>
              <a:buChar char="•"/>
            </a:pPr>
            <a:r>
              <a:rPr lang="es-419" sz="1600"/>
              <a:t>No use palabras comunes porque se descubren fácilmente.</a:t>
            </a:r>
          </a:p>
        </p:txBody>
      </p:sp>
      <p:sp>
        <p:nvSpPr>
          <p:cNvPr id="2" name="Rectangle 1">
            <a:extLst>
              <a:ext uri="{FF2B5EF4-FFF2-40B4-BE49-F238E27FC236}">
                <a16:creationId xmlns:a16="http://schemas.microsoft.com/office/drawing/2014/main" id="{29318200-AE19-D542-A5B9-DE4D452C1D12}"/>
              </a:ext>
            </a:extLst>
          </p:cNvPr>
          <p:cNvSpPr/>
          <p:nvPr/>
        </p:nvSpPr>
        <p:spPr>
          <a:xfrm>
            <a:off x="5098473" y="3508289"/>
            <a:ext cx="4045527" cy="954107"/>
          </a:xfrm>
          <a:prstGeom prst="rect">
            <a:avLst/>
          </a:prstGeom>
        </p:spPr>
        <p:txBody>
          <a:bodyPr wrap="square">
            <a:spAutoFit/>
          </a:bodyPr>
          <a:lstStyle/>
          <a:p>
            <a:pPr rtl="0"/>
            <a:r>
              <a:rPr lang="es-419" sz="1400">
                <a:solidFill>
                  <a:srgbClr val="000000"/>
                </a:solidFill>
                <a:latin typeface="CiscoSans"/>
              </a:rPr>
              <a:t>Nota</a:t>
            </a:r>
            <a:r>
              <a:rPr lang="es-419" sz="1400" b="1">
                <a:solidFill>
                  <a:srgbClr val="000000"/>
                </a:solidFill>
                <a:latin typeface="CiscoSans"/>
              </a:rPr>
              <a:t>: En la mayoría de las prácticas de laboratorio, usaremos contraseñas simples como</a:t>
            </a:r>
            <a:r>
              <a:rPr lang="es-419" sz="1400">
                <a:solidFill>
                  <a:srgbClr val="000000"/>
                </a:solidFill>
                <a:latin typeface="CiscoSans"/>
              </a:rPr>
              <a:t> cisco</a:t>
            </a:r>
            <a:r>
              <a:rPr lang="es-419" sz="1400" b="1">
                <a:solidFill>
                  <a:srgbClr val="000000"/>
                </a:solidFill>
                <a:latin typeface="CiscoSans"/>
              </a:rPr>
              <a:t> o </a:t>
            </a:r>
            <a:r>
              <a:rPr lang="es-419" sz="1400">
                <a:solidFill>
                  <a:srgbClr val="000000"/>
                </a:solidFill>
                <a:latin typeface="CiscoSans"/>
              </a:rPr>
              <a:t>clase. Estas contraseñas se consideran simples y fáciles de adivinar, y deben evitarse en un entorno de producción.</a:t>
            </a:r>
          </a:p>
        </p:txBody>
      </p:sp>
      <p:pic>
        <p:nvPicPr>
          <p:cNvPr id="3074" name="Picture 2">
            <a:extLst>
              <a:ext uri="{FF2B5EF4-FFF2-40B4-BE49-F238E27FC236}">
                <a16:creationId xmlns:a16="http://schemas.microsoft.com/office/drawing/2014/main" id="{04F98093-7DB0-3D42-9A83-D2B6958B969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760" y="2045670"/>
            <a:ext cx="1371600" cy="13716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035807511"/>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Configuración básica del dispositivo</a:t>
            </a:r>
            <a:br>
              <a:rPr lang="en-US" dirty="0">
                <a:latin typeface="Arial" charset="0"/>
              </a:rPr>
            </a:br>
            <a:r>
              <a:rPr lang="es-419">
                <a:latin typeface="Arial" charset="0"/>
              </a:rPr>
              <a:t>Configurar contraseñas</a:t>
            </a:r>
          </a:p>
        </p:txBody>
      </p:sp>
      <p:sp>
        <p:nvSpPr>
          <p:cNvPr id="4" name="Content Placeholder 3"/>
          <p:cNvSpPr>
            <a:spLocks noGrp="1"/>
          </p:cNvSpPr>
          <p:nvPr>
            <p:ph idx="1"/>
          </p:nvPr>
        </p:nvSpPr>
        <p:spPr>
          <a:xfrm>
            <a:off x="145356" y="938987"/>
            <a:ext cx="4426644" cy="1865173"/>
          </a:xfrm>
        </p:spPr>
        <p:txBody>
          <a:bodyPr/>
          <a:lstStyle/>
          <a:p>
            <a:pPr marL="0" indent="0" rtl="0">
              <a:lnSpc>
                <a:spcPct val="85000"/>
              </a:lnSpc>
              <a:spcBef>
                <a:spcPct val="30000"/>
              </a:spcBef>
              <a:buNone/>
            </a:pPr>
            <a:r>
              <a:rPr lang="es-419"/>
              <a:t>Proteger el modo EXEC del usuario</a:t>
            </a:r>
          </a:p>
          <a:p>
            <a:pPr lvl="2" rtl="0">
              <a:lnSpc>
                <a:spcPct val="85000"/>
              </a:lnSpc>
              <a:spcBef>
                <a:spcPct val="30000"/>
              </a:spcBef>
            </a:pPr>
            <a:r>
              <a:rPr lang="es-419" sz="1400"/>
              <a:t>Primero ingrese al modo de configuración de la consola de línea usando el comando </a:t>
            </a:r>
            <a:r>
              <a:rPr lang="es-419" sz="1400" b="1"/>
              <a:t>line console 0 </a:t>
            </a:r>
            <a:r>
              <a:rPr lang="es-419" sz="1400"/>
              <a:t> en el modo de configuración global.</a:t>
            </a:r>
          </a:p>
          <a:p>
            <a:pPr lvl="2" rtl="0">
              <a:lnSpc>
                <a:spcPct val="85000"/>
              </a:lnSpc>
              <a:spcBef>
                <a:spcPct val="30000"/>
              </a:spcBef>
            </a:pPr>
            <a:r>
              <a:rPr lang="es-419" sz="1400"/>
              <a:t>Luego, configure la contraseña de modo EXEC de usuario con el comando </a:t>
            </a:r>
            <a:r>
              <a:rPr lang="es-419" sz="1400" b="1"/>
              <a:t>password</a:t>
            </a:r>
            <a:r>
              <a:rPr lang="es-419" sz="1400"/>
              <a:t>. </a:t>
            </a:r>
          </a:p>
          <a:p>
            <a:pPr lvl="2" rtl="0">
              <a:lnSpc>
                <a:spcPct val="85000"/>
              </a:lnSpc>
              <a:spcBef>
                <a:spcPct val="30000"/>
              </a:spcBef>
            </a:pPr>
            <a:r>
              <a:rPr lang="es-419" sz="1400"/>
              <a:t>Finalmente, habilite el acceso EXEC de usuario con el comando </a:t>
            </a:r>
            <a:r>
              <a:rPr lang="es-419" sz="1400" b="1"/>
              <a:t>login</a:t>
            </a:r>
            <a:r>
              <a:rPr lang="es-419" sz="1400"/>
              <a:t>.</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145356" y="2944203"/>
            <a:ext cx="4426644" cy="1079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rtl="0">
              <a:lnSpc>
                <a:spcPct val="85000"/>
              </a:lnSpc>
              <a:spcBef>
                <a:spcPct val="30000"/>
              </a:spcBef>
              <a:buNone/>
            </a:pPr>
            <a:r>
              <a:rPr lang="es-419" sz="1600"/>
              <a:t>Asegurar el acceso al modo EXEC privilegiado</a:t>
            </a:r>
          </a:p>
          <a:p>
            <a:pPr lvl="2" rtl="0">
              <a:lnSpc>
                <a:spcPct val="85000"/>
              </a:lnSpc>
              <a:spcBef>
                <a:spcPct val="30000"/>
              </a:spcBef>
            </a:pPr>
            <a:r>
              <a:rPr lang="es-419" sz="1300"/>
              <a:t> Primero ingrese al modo de configuración global.</a:t>
            </a:r>
          </a:p>
          <a:p>
            <a:pPr lvl="2" rtl="0">
              <a:lnSpc>
                <a:spcPct val="85000"/>
              </a:lnSpc>
              <a:spcBef>
                <a:spcPct val="30000"/>
              </a:spcBef>
            </a:pPr>
            <a:r>
              <a:rPr lang="es-419" sz="1300"/>
              <a:t> A continuación, utilice el comando </a:t>
            </a:r>
            <a:r>
              <a:rPr lang="es-419" sz="1300" b="1"/>
              <a:t>enable secret</a:t>
            </a:r>
            <a:r>
              <a:rPr lang="es-419" sz="1300"/>
              <a:t> </a:t>
            </a:r>
            <a:r>
              <a:rPr lang="es-419" sz="1300" i="1"/>
              <a:t>password</a:t>
            </a:r>
            <a:r>
              <a:rPr lang="es-419" sz="1300"/>
              <a:t> . </a:t>
            </a:r>
          </a:p>
        </p:txBody>
      </p:sp>
      <p:pic>
        <p:nvPicPr>
          <p:cNvPr id="2" name="Picture 1">
            <a:extLst>
              <a:ext uri="{FF2B5EF4-FFF2-40B4-BE49-F238E27FC236}">
                <a16:creationId xmlns:a16="http://schemas.microsoft.com/office/drawing/2014/main" id="{2C2E8DCB-ADC8-5149-96DE-4E8790F2EE17}"/>
              </a:ext>
            </a:extLst>
          </p:cNvPr>
          <p:cNvPicPr>
            <a:picLocks noChangeAspect="1"/>
          </p:cNvPicPr>
          <p:nvPr/>
        </p:nvPicPr>
        <p:blipFill>
          <a:blip r:embed="rId4"/>
          <a:stretch>
            <a:fillRect/>
          </a:stretch>
        </p:blipFill>
        <p:spPr>
          <a:xfrm>
            <a:off x="4724403" y="1223873"/>
            <a:ext cx="3937000" cy="1104900"/>
          </a:xfrm>
          <a:prstGeom prst="rect">
            <a:avLst/>
          </a:prstGeom>
        </p:spPr>
      </p:pic>
      <p:pic>
        <p:nvPicPr>
          <p:cNvPr id="3" name="Picture 2">
            <a:extLst>
              <a:ext uri="{FF2B5EF4-FFF2-40B4-BE49-F238E27FC236}">
                <a16:creationId xmlns:a16="http://schemas.microsoft.com/office/drawing/2014/main" id="{4B820BD9-091B-B44F-B1C1-A553064ED1C3}"/>
              </a:ext>
            </a:extLst>
          </p:cNvPr>
          <p:cNvPicPr>
            <a:picLocks noChangeAspect="1"/>
          </p:cNvPicPr>
          <p:nvPr/>
        </p:nvPicPr>
        <p:blipFill>
          <a:blip r:embed="rId5"/>
          <a:stretch>
            <a:fillRect/>
          </a:stretch>
        </p:blipFill>
        <p:spPr>
          <a:xfrm>
            <a:off x="4724403" y="2944203"/>
            <a:ext cx="3937000" cy="762000"/>
          </a:xfrm>
          <a:prstGeom prst="rect">
            <a:avLst/>
          </a:prstGeom>
        </p:spPr>
      </p:pic>
    </p:spTree>
    <p:custDataLst>
      <p:tags r:id="rId1"/>
    </p:custDataLst>
    <p:extLst>
      <p:ext uri="{BB962C8B-B14F-4D97-AF65-F5344CB8AC3E}">
        <p14:creationId xmlns:p14="http://schemas.microsoft.com/office/powerpoint/2010/main" val="277441161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Configuración básica del dispositivo</a:t>
            </a:r>
            <a:br>
              <a:rPr lang="en-US" dirty="0">
                <a:latin typeface="Arial" charset="0"/>
              </a:rPr>
            </a:br>
            <a:r>
              <a:rPr lang="es-419">
                <a:latin typeface="Arial" charset="0"/>
              </a:rPr>
              <a:t>Configurar contraseñas (Cont.)</a:t>
            </a:r>
          </a:p>
        </p:txBody>
      </p:sp>
      <p:sp>
        <p:nvSpPr>
          <p:cNvPr id="4" name="Content Placeholder 3"/>
          <p:cNvSpPr>
            <a:spLocks noGrp="1"/>
          </p:cNvSpPr>
          <p:nvPr>
            <p:ph idx="1"/>
          </p:nvPr>
        </p:nvSpPr>
        <p:spPr>
          <a:xfrm>
            <a:off x="145356" y="938987"/>
            <a:ext cx="4426644" cy="1865173"/>
          </a:xfrm>
        </p:spPr>
        <p:txBody>
          <a:bodyPr/>
          <a:lstStyle/>
          <a:p>
            <a:pPr marL="0" indent="0" rtl="0">
              <a:lnSpc>
                <a:spcPct val="85000"/>
              </a:lnSpc>
              <a:spcBef>
                <a:spcPct val="30000"/>
              </a:spcBef>
              <a:buNone/>
            </a:pPr>
            <a:r>
              <a:rPr lang="es-419" sz="1600"/>
              <a:t>Asegurar el acceso a la línea VTY:</a:t>
            </a:r>
          </a:p>
          <a:p>
            <a:pPr lvl="2" rtl="0">
              <a:lnSpc>
                <a:spcPct val="85000"/>
              </a:lnSpc>
              <a:spcBef>
                <a:spcPct val="30000"/>
              </a:spcBef>
            </a:pPr>
            <a:r>
              <a:rPr lang="es-419" sz="1600"/>
              <a:t>Primero ingrese el modo de configuración de línea VTY utilizando el comando </a:t>
            </a:r>
            <a:r>
              <a:rPr lang="es-419" sz="1600" b="1"/>
              <a:t>line vty 0 15 </a:t>
            </a:r>
            <a:r>
              <a:rPr lang="es-419" sz="1600"/>
              <a:t>en el modo de configuración global.</a:t>
            </a:r>
          </a:p>
          <a:p>
            <a:pPr lvl="2" rtl="0">
              <a:lnSpc>
                <a:spcPct val="85000"/>
              </a:lnSpc>
              <a:spcBef>
                <a:spcPct val="30000"/>
              </a:spcBef>
            </a:pPr>
            <a:r>
              <a:rPr lang="es-419" sz="1600"/>
              <a:t>Luego, especifique la contraseña de VTY con el comando </a:t>
            </a:r>
            <a:r>
              <a:rPr lang="es-419" sz="1600" b="1"/>
              <a:t>password</a:t>
            </a:r>
            <a:r>
              <a:rPr lang="es-419" sz="1600"/>
              <a:t>. </a:t>
            </a:r>
          </a:p>
          <a:p>
            <a:pPr lvl="2" rtl="0">
              <a:lnSpc>
                <a:spcPct val="85000"/>
              </a:lnSpc>
              <a:spcBef>
                <a:spcPct val="30000"/>
              </a:spcBef>
            </a:pPr>
            <a:r>
              <a:rPr lang="es-419" sz="1600"/>
              <a:t>Por último, habilite el acceso a VTY con el comando </a:t>
            </a:r>
            <a:r>
              <a:rPr lang="es-419" sz="1600" b="1"/>
              <a:t>login</a:t>
            </a:r>
            <a:r>
              <a:rPr lang="es-419" sz="1600"/>
              <a:t>.</a:t>
            </a:r>
          </a:p>
        </p:txBody>
      </p:sp>
      <p:sp>
        <p:nvSpPr>
          <p:cNvPr id="5" name="Content Placeholder 3">
            <a:extLst>
              <a:ext uri="{FF2B5EF4-FFF2-40B4-BE49-F238E27FC236}">
                <a16:creationId xmlns:a16="http://schemas.microsoft.com/office/drawing/2014/main" id="{2315682D-8C23-7846-94B0-7798DE15A7B5}"/>
              </a:ext>
            </a:extLst>
          </p:cNvPr>
          <p:cNvSpPr txBox="1">
            <a:spLocks/>
          </p:cNvSpPr>
          <p:nvPr/>
        </p:nvSpPr>
        <p:spPr bwMode="auto">
          <a:xfrm>
            <a:off x="615142" y="3505895"/>
            <a:ext cx="8242329" cy="867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lnSpc>
                <a:spcPct val="85000"/>
              </a:lnSpc>
              <a:spcBef>
                <a:spcPct val="30000"/>
              </a:spcBef>
            </a:pPr>
            <a:r>
              <a:rPr lang="es-419" sz="1600"/>
              <a:t>Nota: las líneas VTY permiten el acceso remoto mediante Telnet o SSH al dispositivo. Muchos switches de Cisco admiten hasta 16 líneas VTY que se numeran del 0 al 15. </a:t>
            </a:r>
          </a:p>
        </p:txBody>
      </p:sp>
      <p:pic>
        <p:nvPicPr>
          <p:cNvPr id="6" name="Picture 5">
            <a:extLst>
              <a:ext uri="{FF2B5EF4-FFF2-40B4-BE49-F238E27FC236}">
                <a16:creationId xmlns:a16="http://schemas.microsoft.com/office/drawing/2014/main" id="{372E3DC5-E488-A24E-A130-E6D55646C6C9}"/>
              </a:ext>
            </a:extLst>
          </p:cNvPr>
          <p:cNvPicPr>
            <a:picLocks noChangeAspect="1"/>
          </p:cNvPicPr>
          <p:nvPr/>
        </p:nvPicPr>
        <p:blipFill>
          <a:blip r:embed="rId4"/>
          <a:stretch>
            <a:fillRect/>
          </a:stretch>
        </p:blipFill>
        <p:spPr>
          <a:xfrm>
            <a:off x="4798060" y="1325473"/>
            <a:ext cx="3937000" cy="1092200"/>
          </a:xfrm>
          <a:prstGeom prst="rect">
            <a:avLst/>
          </a:prstGeom>
        </p:spPr>
      </p:pic>
    </p:spTree>
    <p:custDataLst>
      <p:tags r:id="rId1"/>
    </p:custDataLst>
    <p:extLst>
      <p:ext uri="{BB962C8B-B14F-4D97-AF65-F5344CB8AC3E}">
        <p14:creationId xmlns:p14="http://schemas.microsoft.com/office/powerpoint/2010/main" val="3379125942"/>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Configuración básica de dispositivos</a:t>
            </a:r>
            <a:br>
              <a:rPr lang="en-US" dirty="0">
                <a:latin typeface="Arial" charset="0"/>
              </a:rPr>
            </a:br>
            <a:r>
              <a:rPr lang="es-419">
                <a:latin typeface="Arial" charset="0"/>
              </a:rPr>
              <a:t>Encriptar las contraseñas</a:t>
            </a:r>
          </a:p>
        </p:txBody>
      </p:sp>
      <p:sp>
        <p:nvSpPr>
          <p:cNvPr id="4" name="Content Placeholder 3"/>
          <p:cNvSpPr>
            <a:spLocks noGrp="1"/>
          </p:cNvSpPr>
          <p:nvPr>
            <p:ph idx="1"/>
          </p:nvPr>
        </p:nvSpPr>
        <p:spPr>
          <a:xfrm>
            <a:off x="145357" y="938988"/>
            <a:ext cx="4572000" cy="1286052"/>
          </a:xfrm>
        </p:spPr>
        <p:txBody>
          <a:bodyPr/>
          <a:lstStyle/>
          <a:p>
            <a:pPr rtl="0">
              <a:lnSpc>
                <a:spcPct val="85000"/>
              </a:lnSpc>
              <a:spcBef>
                <a:spcPct val="30000"/>
              </a:spcBef>
            </a:pPr>
            <a:r>
              <a:rPr lang="es-419"/>
              <a:t>Los archivos startup-config y running-config muestran la mayoría de las contraseñas en texto simple.</a:t>
            </a:r>
          </a:p>
          <a:p>
            <a:pPr rtl="0">
              <a:lnSpc>
                <a:spcPct val="85000"/>
              </a:lnSpc>
              <a:spcBef>
                <a:spcPct val="30000"/>
              </a:spcBef>
            </a:pPr>
            <a:r>
              <a:rPr lang="es-419"/>
              <a:t>Para encriptar las contraseñas, utilice el comando de configuración global </a:t>
            </a:r>
            <a:r>
              <a:rPr lang="es-419" b="1"/>
              <a:t>service password-encryption</a:t>
            </a:r>
            <a:r>
              <a:rPr lang="es-419"/>
              <a:t>.</a:t>
            </a:r>
          </a:p>
        </p:txBody>
      </p:sp>
      <p:pic>
        <p:nvPicPr>
          <p:cNvPr id="2" name="Picture 1">
            <a:extLst>
              <a:ext uri="{FF2B5EF4-FFF2-40B4-BE49-F238E27FC236}">
                <a16:creationId xmlns:a16="http://schemas.microsoft.com/office/drawing/2014/main" id="{CC666E54-D88F-184C-BDE9-F1AF6D4B45A7}"/>
              </a:ext>
            </a:extLst>
          </p:cNvPr>
          <p:cNvPicPr>
            <a:picLocks noChangeAspect="1"/>
          </p:cNvPicPr>
          <p:nvPr/>
        </p:nvPicPr>
        <p:blipFill>
          <a:blip r:embed="rId4"/>
          <a:stretch>
            <a:fillRect/>
          </a:stretch>
        </p:blipFill>
        <p:spPr>
          <a:xfrm>
            <a:off x="145357" y="2649220"/>
            <a:ext cx="4572000" cy="776378"/>
          </a:xfrm>
          <a:prstGeom prst="rect">
            <a:avLst/>
          </a:prstGeom>
        </p:spPr>
      </p:pic>
      <p:sp>
        <p:nvSpPr>
          <p:cNvPr id="6" name="Content Placeholder 3">
            <a:extLst>
              <a:ext uri="{FF2B5EF4-FFF2-40B4-BE49-F238E27FC236}">
                <a16:creationId xmlns:a16="http://schemas.microsoft.com/office/drawing/2014/main" id="{FE69F5FC-840B-2149-BCA9-4C8674310204}"/>
              </a:ext>
            </a:extLst>
          </p:cNvPr>
          <p:cNvSpPr txBox="1">
            <a:spLocks/>
          </p:cNvSpPr>
          <p:nvPr/>
        </p:nvSpPr>
        <p:spPr bwMode="auto">
          <a:xfrm>
            <a:off x="4815434" y="938988"/>
            <a:ext cx="4040563" cy="757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lnSpc>
                <a:spcPct val="85000"/>
              </a:lnSpc>
              <a:spcBef>
                <a:spcPct val="30000"/>
              </a:spcBef>
            </a:pPr>
            <a:r>
              <a:rPr lang="es-419"/>
              <a:t>Utilice el comando </a:t>
            </a:r>
            <a:r>
              <a:rPr lang="es-419" b="1"/>
              <a:t>show running-config</a:t>
            </a:r>
            <a:r>
              <a:rPr lang="es-419"/>
              <a:t> para verificar que las contraseñas se hayan encriptado. </a:t>
            </a:r>
          </a:p>
        </p:txBody>
      </p:sp>
      <p:pic>
        <p:nvPicPr>
          <p:cNvPr id="3" name="Picture 2">
            <a:extLst>
              <a:ext uri="{FF2B5EF4-FFF2-40B4-BE49-F238E27FC236}">
                <a16:creationId xmlns:a16="http://schemas.microsoft.com/office/drawing/2014/main" id="{070F49EA-017E-5C47-97D3-D4F34278A9E4}"/>
              </a:ext>
            </a:extLst>
          </p:cNvPr>
          <p:cNvPicPr>
            <a:picLocks noChangeAspect="1"/>
          </p:cNvPicPr>
          <p:nvPr/>
        </p:nvPicPr>
        <p:blipFill>
          <a:blip r:embed="rId5"/>
          <a:stretch>
            <a:fillRect/>
          </a:stretch>
        </p:blipFill>
        <p:spPr>
          <a:xfrm>
            <a:off x="5235515" y="2031878"/>
            <a:ext cx="3200400" cy="2011062"/>
          </a:xfrm>
          <a:prstGeom prst="rect">
            <a:avLst/>
          </a:prstGeom>
        </p:spPr>
      </p:pic>
    </p:spTree>
    <p:custDataLst>
      <p:tags r:id="rId1"/>
    </p:custDataLst>
    <p:extLst>
      <p:ext uri="{BB962C8B-B14F-4D97-AF65-F5344CB8AC3E}">
        <p14:creationId xmlns:p14="http://schemas.microsoft.com/office/powerpoint/2010/main" val="251913811"/>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Configuración básica de dispositivos</a:t>
            </a:r>
            <a:br>
              <a:rPr lang="en-US" dirty="0">
                <a:latin typeface="Arial" charset="0"/>
              </a:rPr>
            </a:br>
            <a:r>
              <a:rPr lang="es-419">
                <a:latin typeface="Arial" charset="0"/>
              </a:rPr>
              <a:t>Mensajes de banner</a:t>
            </a:r>
          </a:p>
        </p:txBody>
      </p:sp>
      <p:sp>
        <p:nvSpPr>
          <p:cNvPr id="4" name="Content Placeholder 3"/>
          <p:cNvSpPr>
            <a:spLocks noGrp="1"/>
          </p:cNvSpPr>
          <p:nvPr>
            <p:ph idx="1"/>
          </p:nvPr>
        </p:nvSpPr>
        <p:spPr>
          <a:xfrm>
            <a:off x="145357" y="953416"/>
            <a:ext cx="3857686" cy="1656420"/>
          </a:xfrm>
        </p:spPr>
        <p:txBody>
          <a:bodyPr/>
          <a:lstStyle/>
          <a:p>
            <a:pPr rtl="0">
              <a:lnSpc>
                <a:spcPct val="85000"/>
              </a:lnSpc>
              <a:spcBef>
                <a:spcPct val="30000"/>
              </a:spcBef>
            </a:pPr>
            <a:r>
              <a:rPr lang="es-419"/>
              <a:t>Un mensaje de banner es importante para advertir al personal no autorizado de intentar acceder al dispositivo. </a:t>
            </a:r>
          </a:p>
          <a:p>
            <a:pPr rtl="0">
              <a:lnSpc>
                <a:spcPct val="85000"/>
              </a:lnSpc>
              <a:spcBef>
                <a:spcPct val="30000"/>
              </a:spcBef>
            </a:pPr>
            <a:r>
              <a:rPr lang="es-419"/>
              <a:t>Para crear un mensaje de aviso del día en un dispositivo de red, utilice el comando de configuración global </a:t>
            </a:r>
            <a:r>
              <a:rPr lang="es-419" b="1"/>
              <a:t>banner motd #</a:t>
            </a:r>
            <a:r>
              <a:rPr lang="es-419" i="1"/>
              <a:t>el mensaje del día</a:t>
            </a:r>
            <a:r>
              <a:rPr lang="es-419" b="1"/>
              <a:t> #</a:t>
            </a:r>
            <a:r>
              <a:rPr lang="es-419"/>
              <a:t>. </a:t>
            </a:r>
          </a:p>
        </p:txBody>
      </p:sp>
      <p:sp>
        <p:nvSpPr>
          <p:cNvPr id="2" name="TextBox 1">
            <a:extLst>
              <a:ext uri="{FF2B5EF4-FFF2-40B4-BE49-F238E27FC236}">
                <a16:creationId xmlns:a16="http://schemas.microsoft.com/office/drawing/2014/main" id="{6605F848-50A9-7F4C-A32B-E10093014FC5}"/>
              </a:ext>
            </a:extLst>
          </p:cNvPr>
          <p:cNvSpPr txBox="1"/>
          <p:nvPr/>
        </p:nvSpPr>
        <p:spPr>
          <a:xfrm>
            <a:off x="145357" y="3019213"/>
            <a:ext cx="3857686" cy="738664"/>
          </a:xfrm>
          <a:prstGeom prst="rect">
            <a:avLst/>
          </a:prstGeom>
          <a:noFill/>
        </p:spPr>
        <p:txBody>
          <a:bodyPr wrap="square" rtlCol="0">
            <a:spAutoFit/>
          </a:bodyPr>
          <a:lstStyle/>
          <a:p>
            <a:pPr rtl="0"/>
            <a:r>
              <a:rPr lang="es-419" sz="1400">
                <a:solidFill>
                  <a:srgbClr val="000000"/>
                </a:solidFill>
              </a:rPr>
              <a:t>Nota: El símbolo “#” en la sintaxis del comando se denomina carácter delimitador. Se ingresa antes y después del mensaje. </a:t>
            </a:r>
          </a:p>
        </p:txBody>
      </p:sp>
      <p:sp>
        <p:nvSpPr>
          <p:cNvPr id="6" name="TextBox 5">
            <a:extLst>
              <a:ext uri="{FF2B5EF4-FFF2-40B4-BE49-F238E27FC236}">
                <a16:creationId xmlns:a16="http://schemas.microsoft.com/office/drawing/2014/main" id="{32E83745-1DCA-1047-AA24-24BE15C677FD}"/>
              </a:ext>
            </a:extLst>
          </p:cNvPr>
          <p:cNvSpPr txBox="1"/>
          <p:nvPr/>
        </p:nvSpPr>
        <p:spPr>
          <a:xfrm>
            <a:off x="4268947" y="1849911"/>
            <a:ext cx="4875053" cy="292388"/>
          </a:xfrm>
          <a:prstGeom prst="rect">
            <a:avLst/>
          </a:prstGeom>
          <a:noFill/>
        </p:spPr>
        <p:txBody>
          <a:bodyPr wrap="none" rtlCol="0">
            <a:spAutoFit/>
          </a:bodyPr>
          <a:lstStyle/>
          <a:p>
            <a:pPr rtl="0"/>
            <a:r>
              <a:rPr lang="es-419" sz="1300">
                <a:solidFill>
                  <a:srgbClr val="000000"/>
                </a:solidFill>
              </a:rPr>
              <a:t>El banner se mostrará en los intentos de acceder al dispositivo. </a:t>
            </a:r>
          </a:p>
        </p:txBody>
      </p:sp>
      <p:pic>
        <p:nvPicPr>
          <p:cNvPr id="5" name="Picture 4">
            <a:extLst>
              <a:ext uri="{FF2B5EF4-FFF2-40B4-BE49-F238E27FC236}">
                <a16:creationId xmlns:a16="http://schemas.microsoft.com/office/drawing/2014/main" id="{1814FB59-A7E8-A948-A91A-1A2DB32D2639}"/>
              </a:ext>
            </a:extLst>
          </p:cNvPr>
          <p:cNvPicPr>
            <a:picLocks noChangeAspect="1"/>
          </p:cNvPicPr>
          <p:nvPr/>
        </p:nvPicPr>
        <p:blipFill>
          <a:blip r:embed="rId4"/>
          <a:stretch>
            <a:fillRect/>
          </a:stretch>
        </p:blipFill>
        <p:spPr>
          <a:xfrm>
            <a:off x="4643119" y="1155127"/>
            <a:ext cx="4114800" cy="441924"/>
          </a:xfrm>
          <a:prstGeom prst="rect">
            <a:avLst/>
          </a:prstGeom>
        </p:spPr>
      </p:pic>
      <p:sp>
        <p:nvSpPr>
          <p:cNvPr id="20" name="Down Arrow 19">
            <a:extLst>
              <a:ext uri="{FF2B5EF4-FFF2-40B4-BE49-F238E27FC236}">
                <a16:creationId xmlns:a16="http://schemas.microsoft.com/office/drawing/2014/main" id="{042AFCFA-3C88-2746-8367-C4F01C2C5180}"/>
              </a:ext>
            </a:extLst>
          </p:cNvPr>
          <p:cNvSpPr/>
          <p:nvPr/>
        </p:nvSpPr>
        <p:spPr>
          <a:xfrm>
            <a:off x="6512558" y="2210830"/>
            <a:ext cx="187961" cy="292389"/>
          </a:xfrm>
          <a:prstGeom prst="downArrow">
            <a:avLst/>
          </a:prstGeom>
          <a:solidFill>
            <a:srgbClr val="36A4D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Picture 20">
            <a:extLst>
              <a:ext uri="{FF2B5EF4-FFF2-40B4-BE49-F238E27FC236}">
                <a16:creationId xmlns:a16="http://schemas.microsoft.com/office/drawing/2014/main" id="{5FC48511-93D1-C14A-B136-4967FBBB0ABE}"/>
              </a:ext>
            </a:extLst>
          </p:cNvPr>
          <p:cNvPicPr>
            <a:picLocks noChangeAspect="1"/>
          </p:cNvPicPr>
          <p:nvPr/>
        </p:nvPicPr>
        <p:blipFill>
          <a:blip r:embed="rId5"/>
          <a:stretch>
            <a:fillRect/>
          </a:stretch>
        </p:blipFill>
        <p:spPr>
          <a:xfrm>
            <a:off x="5140958" y="2571750"/>
            <a:ext cx="2743200" cy="1633591"/>
          </a:xfrm>
          <a:prstGeom prst="rect">
            <a:avLst/>
          </a:prstGeom>
        </p:spPr>
      </p:pic>
    </p:spTree>
    <p:custDataLst>
      <p:tags r:id="rId1"/>
    </p:custDataLst>
    <p:extLst>
      <p:ext uri="{BB962C8B-B14F-4D97-AF65-F5344CB8AC3E}">
        <p14:creationId xmlns:p14="http://schemas.microsoft.com/office/powerpoint/2010/main" val="578650258"/>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r>
              <a:rPr lang="es-419" sz="1600"/>
              <a:t>Configuración básica de dispositivos</a:t>
            </a:r>
            <a:br>
              <a:rPr lang="en-US" altLang="en-US" dirty="0"/>
            </a:br>
            <a:r>
              <a:rPr lang="es-419"/>
              <a:t>Video: acceso administrativo seguro a un switch</a:t>
            </a:r>
          </a:p>
        </p:txBody>
      </p:sp>
      <p:sp>
        <p:nvSpPr>
          <p:cNvPr id="4" name="Rectangle 6">
            <a:extLst>
              <a:ext uri="{FF2B5EF4-FFF2-40B4-BE49-F238E27FC236}">
                <a16:creationId xmlns:a16="http://schemas.microsoft.com/office/drawing/2014/main" id="{9857D5E8-2FBB-CF40-8B61-E9D3CCDC75C0}"/>
              </a:ext>
            </a:extLst>
          </p:cNvPr>
          <p:cNvSpPr>
            <a:spLocks noGrp="1" noChangeArrowheads="1"/>
          </p:cNvSpPr>
          <p:nvPr>
            <p:ph idx="1"/>
          </p:nvPr>
        </p:nvSpPr>
        <p:spPr>
          <a:xfrm>
            <a:off x="179882" y="1034322"/>
            <a:ext cx="8649325" cy="3522688"/>
          </a:xfrm>
        </p:spPr>
        <p:txBody>
          <a:bodyPr/>
          <a:lstStyle/>
          <a:p>
            <a:pPr marL="0" indent="0" rtl="0">
              <a:buNone/>
            </a:pPr>
            <a:r>
              <a:rPr lang="es-419"/>
              <a:t>Este video cubrirá lo siguiente: </a:t>
            </a:r>
          </a:p>
          <a:p>
            <a:pPr lvl="1" rtl="0"/>
            <a:r>
              <a:rPr lang="es-419" sz="1500"/>
              <a:t>Acceda a la línea de comandos para asegurar el switch</a:t>
            </a:r>
          </a:p>
          <a:p>
            <a:pPr lvl="1" rtl="0"/>
            <a:r>
              <a:rPr lang="es-419" sz="1500"/>
              <a:t>Acceso seguro al puerto de la consola.</a:t>
            </a:r>
          </a:p>
          <a:p>
            <a:pPr lvl="1" rtl="0"/>
            <a:r>
              <a:rPr lang="es-419" sz="1500"/>
              <a:t>Acceso seguro al terminal virtual para acceso remoto</a:t>
            </a:r>
          </a:p>
          <a:p>
            <a:pPr lvl="1" rtl="0"/>
            <a:r>
              <a:rPr lang="es-419" sz="1500"/>
              <a:t>Encriptar contraseñas en el switch</a:t>
            </a:r>
          </a:p>
          <a:p>
            <a:pPr lvl="1" rtl="0"/>
            <a:r>
              <a:rPr lang="es-419" sz="1500"/>
              <a:t>Configurar el mensaje de banner</a:t>
            </a:r>
          </a:p>
          <a:p>
            <a:pPr lvl="1" rtl="0"/>
            <a:r>
              <a:rPr lang="es-419" sz="1500"/>
              <a:t>Verificar los cambios de seguridad</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648154429"/>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49120"/>
            <a:ext cx="8280314" cy="868680"/>
          </a:xfrm>
        </p:spPr>
        <p:txBody>
          <a:bodyPr/>
          <a:lstStyle/>
          <a:p>
            <a:pPr rtl="0"/>
            <a:r>
              <a:rPr lang="es-419">
                <a:solidFill>
                  <a:schemeClr val="accent5">
                    <a:lumMod val="40000"/>
                    <a:lumOff val="60000"/>
                  </a:schemeClr>
                </a:solidFill>
              </a:rPr>
              <a:t>2.5 Guardar las configuraciones</a:t>
            </a:r>
          </a:p>
        </p:txBody>
      </p:sp>
    </p:spTree>
    <p:custDataLst>
      <p:tags r:id="rId1"/>
    </p:custDataLst>
    <p:extLst>
      <p:ext uri="{BB962C8B-B14F-4D97-AF65-F5344CB8AC3E}">
        <p14:creationId xmlns:p14="http://schemas.microsoft.com/office/powerpoint/2010/main" val="189676025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rtl="0" eaLnBrk="1" hangingPunct="1"/>
            <a:r>
              <a:rPr lang="es-419"/>
              <a:t>Verifique su Conocimiento</a:t>
            </a:r>
          </a:p>
        </p:txBody>
      </p:sp>
      <p:sp>
        <p:nvSpPr>
          <p:cNvPr id="4" name="Rectangle 34">
            <a:extLst>
              <a:ext uri="{FF2B5EF4-FFF2-40B4-BE49-F238E27FC236}">
                <a16:creationId xmlns:a16="http://schemas.microsoft.com/office/drawing/2014/main" id="{08FDDB5E-A0F2-A445-A3E2-506D151576AB}"/>
              </a:ext>
            </a:extLst>
          </p:cNvPr>
          <p:cNvSpPr txBox="1">
            <a:spLocks noChangeArrowheads="1"/>
          </p:cNvSpPr>
          <p:nvPr/>
        </p:nvSpPr>
        <p:spPr bwMode="auto">
          <a:xfrm>
            <a:off x="132715" y="982690"/>
            <a:ext cx="8878570" cy="364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spcBef>
                <a:spcPct val="30000"/>
              </a:spcBef>
              <a:buFont typeface="Arial" panose="020B0604020202020204" pitchFamily="34" charset="0"/>
              <a:buChar char="•"/>
            </a:pPr>
            <a:r>
              <a:rPr lang="es-419"/>
              <a:t>Las actividades de "Verifique su conocimiento" están  diseñadas para permitir que los estudiantes determinen si están entendiendo el contenido y puedan continuar, o si es necesario un repaso personal. </a:t>
            </a:r>
          </a:p>
          <a:p>
            <a:pPr rtl="0">
              <a:spcBef>
                <a:spcPct val="30000"/>
              </a:spcBef>
              <a:buFont typeface="Arial" panose="020B0604020202020204" pitchFamily="34" charset="0"/>
              <a:buChar char="•"/>
            </a:pPr>
            <a:r>
              <a:rPr lang="es-419"/>
              <a:t>Las actividades de "Verifique su Conocimiento" </a:t>
            </a:r>
            <a:r>
              <a:rPr lang="es-419" b="1" i="1"/>
              <a:t>no </a:t>
            </a:r>
            <a:r>
              <a:rPr lang="es-419"/>
              <a:t>afectan las calificaciones de los alumnos.</a:t>
            </a:r>
          </a:p>
          <a:p>
            <a:pPr rtl="0">
              <a:spcBef>
                <a:spcPct val="30000"/>
              </a:spcBef>
              <a:buFont typeface="Arial" panose="020B0604020202020204" pitchFamily="34" charset="0"/>
              <a:buChar char="•"/>
            </a:pPr>
            <a:r>
              <a:rPr lang="es-419"/>
              <a:t>No hay diapositivas separadas para estas actividades en el PPT. Se enumeran en el área de notas de la diapositiva que aparece antes de estas actividades.</a:t>
            </a:r>
          </a:p>
          <a:p>
            <a:pPr marL="0" indent="0">
              <a:spcBef>
                <a:spcPct val="30000"/>
              </a:spcBef>
              <a:buFont typeface="Wingdings" panose="05000000000000000000" pitchFamily="2" charset="2"/>
              <a:buNone/>
            </a:pPr>
            <a:endParaRPr lang="en-US" dirty="0"/>
          </a:p>
          <a:p>
            <a:pPr>
              <a:spcBef>
                <a:spcPct val="30000"/>
              </a:spcBef>
            </a:pPr>
            <a:endParaRPr lang="en-US" dirty="0"/>
          </a:p>
        </p:txBody>
      </p:sp>
    </p:spTree>
    <p:custDataLst>
      <p:tags r:id="rId1"/>
    </p:custDataLst>
    <p:extLst>
      <p:ext uri="{BB962C8B-B14F-4D97-AF65-F5344CB8AC3E}">
        <p14:creationId xmlns:p14="http://schemas.microsoft.com/office/powerpoint/2010/main" val="34472702"/>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Guardar configuraciones</a:t>
            </a:r>
            <a:br>
              <a:rPr lang="en-US" dirty="0">
                <a:latin typeface="Arial" charset="0"/>
              </a:rPr>
            </a:br>
            <a:r>
              <a:rPr lang="es-419">
                <a:latin typeface="Arial" charset="0"/>
              </a:rPr>
              <a:t>Archivos de configuración</a:t>
            </a:r>
          </a:p>
        </p:txBody>
      </p:sp>
      <p:sp>
        <p:nvSpPr>
          <p:cNvPr id="4" name="Content Placeholder 3"/>
          <p:cNvSpPr>
            <a:spLocks noGrp="1"/>
          </p:cNvSpPr>
          <p:nvPr>
            <p:ph idx="1"/>
          </p:nvPr>
        </p:nvSpPr>
        <p:spPr>
          <a:xfrm>
            <a:off x="145357" y="938988"/>
            <a:ext cx="8853286" cy="1844852"/>
          </a:xfrm>
        </p:spPr>
        <p:txBody>
          <a:bodyPr/>
          <a:lstStyle/>
          <a:p>
            <a:pPr rtl="0"/>
            <a:r>
              <a:rPr lang="es-419"/>
              <a:t>Existen dos archivos de sistema que almacenan la configuración de dispositivos.</a:t>
            </a:r>
          </a:p>
          <a:p>
            <a:pPr lvl="2" rtl="0"/>
            <a:r>
              <a:rPr lang="es-419" b="1"/>
              <a:t>startup-config</a:t>
            </a:r>
            <a:r>
              <a:rPr lang="es-419"/>
              <a:t> - Este es el archivo de configuración guardado que se almacena en NVRAM. Contiene todos los comandos que usará el dispositivo al iniciar o reiniciar. Flash no pierde su contenido cuando el dispositivo está apagado.</a:t>
            </a:r>
            <a:r>
              <a:rPr lang="es-419" b="1"/>
              <a:t> </a:t>
            </a:r>
          </a:p>
          <a:p>
            <a:pPr lvl="2" rtl="0"/>
            <a:r>
              <a:rPr lang="es-419" b="1"/>
              <a:t>running-config</a:t>
            </a:r>
            <a:r>
              <a:rPr lang="es-419"/>
              <a:t> - Esto se almacena en la memoria de acceso aleatorio (RAM). Refleja la configuración actual. La modificación de una configuración en ejecución afecta el funcionamiento de un dispositivo Cisco de inmediato. La memoria RAM es volátil. Pierde todo el contenido cuando el dispositivo se apaga o se reinicia.</a:t>
            </a:r>
          </a:p>
          <a:p>
            <a:pPr lvl="2" rtl="0"/>
            <a:r>
              <a:rPr lang="es-419"/>
              <a:t>Para guardar los cambios realizados en la configuración en ejecución en el archivo de configuración de inicio utilice el comando </a:t>
            </a:r>
            <a:r>
              <a:rPr lang="es-419" b="1"/>
              <a:t>copy running-config startup-config</a:t>
            </a:r>
            <a:r>
              <a:rPr lang="es-419"/>
              <a:t> en el modo EXEC privilegiado.</a:t>
            </a:r>
          </a:p>
          <a:p>
            <a:pPr marL="0" indent="0">
              <a:buNone/>
            </a:pPr>
            <a:endParaRPr lang="en-US" dirty="0"/>
          </a:p>
        </p:txBody>
      </p:sp>
      <p:pic>
        <p:nvPicPr>
          <p:cNvPr id="8" name="Picture 7">
            <a:extLst>
              <a:ext uri="{FF2B5EF4-FFF2-40B4-BE49-F238E27FC236}">
                <a16:creationId xmlns:a16="http://schemas.microsoft.com/office/drawing/2014/main" id="{1874511C-BFF5-1740-9D8D-5996599CE94D}"/>
              </a:ext>
            </a:extLst>
          </p:cNvPr>
          <p:cNvPicPr>
            <a:picLocks noChangeAspect="1"/>
          </p:cNvPicPr>
          <p:nvPr/>
        </p:nvPicPr>
        <p:blipFill>
          <a:blip r:embed="rId4"/>
          <a:stretch>
            <a:fillRect/>
          </a:stretch>
        </p:blipFill>
        <p:spPr>
          <a:xfrm>
            <a:off x="641349" y="2923884"/>
            <a:ext cx="3797300" cy="1587500"/>
          </a:xfrm>
          <a:prstGeom prst="rect">
            <a:avLst/>
          </a:prstGeom>
        </p:spPr>
      </p:pic>
      <p:pic>
        <p:nvPicPr>
          <p:cNvPr id="7" name="Picture 6">
            <a:extLst>
              <a:ext uri="{FF2B5EF4-FFF2-40B4-BE49-F238E27FC236}">
                <a16:creationId xmlns:a16="http://schemas.microsoft.com/office/drawing/2014/main" id="{A510BADB-2ABF-2846-9C26-13D42A9976A9}"/>
              </a:ext>
            </a:extLst>
          </p:cNvPr>
          <p:cNvPicPr>
            <a:picLocks noChangeAspect="1"/>
          </p:cNvPicPr>
          <p:nvPr/>
        </p:nvPicPr>
        <p:blipFill>
          <a:blip r:embed="rId5"/>
          <a:stretch>
            <a:fillRect/>
          </a:stretch>
        </p:blipFill>
        <p:spPr>
          <a:xfrm>
            <a:off x="4705351" y="2923884"/>
            <a:ext cx="3797300" cy="1587500"/>
          </a:xfrm>
          <a:prstGeom prst="rect">
            <a:avLst/>
          </a:prstGeom>
        </p:spPr>
      </p:pic>
    </p:spTree>
    <p:custDataLst>
      <p:tags r:id="rId1"/>
    </p:custDataLst>
    <p:extLst>
      <p:ext uri="{BB962C8B-B14F-4D97-AF65-F5344CB8AC3E}">
        <p14:creationId xmlns:p14="http://schemas.microsoft.com/office/powerpoint/2010/main" val="801996907"/>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Guardar configuraciones </a:t>
            </a:r>
            <a:br>
              <a:rPr lang="en-US" dirty="0">
                <a:latin typeface="Arial" charset="0"/>
              </a:rPr>
            </a:br>
            <a:r>
              <a:rPr lang="es-419">
                <a:latin typeface="Arial" charset="0"/>
              </a:rPr>
              <a:t>Modificación de la configuración en ejecución</a:t>
            </a:r>
          </a:p>
        </p:txBody>
      </p:sp>
      <p:sp>
        <p:nvSpPr>
          <p:cNvPr id="4" name="Content Placeholder 3"/>
          <p:cNvSpPr>
            <a:spLocks noGrp="1"/>
          </p:cNvSpPr>
          <p:nvPr>
            <p:ph idx="1"/>
          </p:nvPr>
        </p:nvSpPr>
        <p:spPr>
          <a:xfrm>
            <a:off x="155517" y="798944"/>
            <a:ext cx="4411993" cy="3693972"/>
          </a:xfrm>
        </p:spPr>
        <p:txBody>
          <a:bodyPr/>
          <a:lstStyle/>
          <a:p>
            <a:pPr marL="0" indent="0" rtl="0">
              <a:lnSpc>
                <a:spcPct val="85000"/>
              </a:lnSpc>
              <a:spcBef>
                <a:spcPct val="30000"/>
              </a:spcBef>
              <a:buNone/>
            </a:pPr>
            <a:r>
              <a:rPr lang="es-419"/>
              <a:t>Si los cambios realizados en la configuración en ejecución no tienen el efecto deseado y la configuración en ejecución aún no se ha guardado, puede restaurar el dispositivo a su configuración anterior. Para hacer esto puede:</a:t>
            </a:r>
          </a:p>
          <a:p>
            <a:pPr lvl="1" rtl="0">
              <a:lnSpc>
                <a:spcPct val="85000"/>
              </a:lnSpc>
              <a:spcBef>
                <a:spcPct val="30000"/>
              </a:spcBef>
            </a:pPr>
            <a:r>
              <a:rPr lang="es-419"/>
              <a:t>Elimine los comandos modificados individualmente.</a:t>
            </a:r>
          </a:p>
          <a:p>
            <a:pPr lvl="1" rtl="0">
              <a:lnSpc>
                <a:spcPct val="85000"/>
              </a:lnSpc>
              <a:spcBef>
                <a:spcPct val="30000"/>
              </a:spcBef>
            </a:pPr>
            <a:r>
              <a:rPr lang="es-419"/>
              <a:t>Reinicie el dispositivo con el comando </a:t>
            </a:r>
            <a:r>
              <a:rPr lang="es-419" b="1"/>
              <a:t>reload</a:t>
            </a:r>
            <a:r>
              <a:rPr lang="es-419"/>
              <a:t> en el modo EXEC con privilegios. </a:t>
            </a:r>
            <a:r>
              <a:rPr lang="es-419" i="1"/>
              <a:t>Nota: Esto hará que el dispositivo se desconecte brevemente, lo que provocará un tiempo de inactividad de la red. </a:t>
            </a:r>
            <a:r>
              <a:rPr lang="es-419"/>
              <a:t> </a:t>
            </a:r>
          </a:p>
          <a:p>
            <a:pPr marL="0" indent="0" rtl="0">
              <a:lnSpc>
                <a:spcPct val="85000"/>
              </a:lnSpc>
              <a:spcBef>
                <a:spcPct val="30000"/>
              </a:spcBef>
              <a:buNone/>
            </a:pPr>
            <a:r>
              <a:rPr lang="es-419"/>
              <a:t>Si los cambios no deseados se guardaron en la configuración de inicio, puede ser necesario borrar todas las configuraciones usando el comando </a:t>
            </a:r>
            <a:r>
              <a:rPr lang="es-419" b="1"/>
              <a:t>erase startup-config </a:t>
            </a:r>
            <a:r>
              <a:rPr lang="es-419"/>
              <a:t>en el modo EXEC privilegiado. </a:t>
            </a:r>
          </a:p>
          <a:p>
            <a:pPr lvl="1" rtl="0">
              <a:lnSpc>
                <a:spcPct val="85000"/>
              </a:lnSpc>
              <a:spcBef>
                <a:spcPct val="30000"/>
              </a:spcBef>
            </a:pPr>
            <a:r>
              <a:rPr lang="es-419"/>
              <a:t>Después de borrar startup-config, vuelva a cargar el dispositivo para borrar el archivo running-config de la RAM. </a:t>
            </a:r>
          </a:p>
        </p:txBody>
      </p:sp>
      <p:pic>
        <p:nvPicPr>
          <p:cNvPr id="6" name="Picture 5">
            <a:extLst>
              <a:ext uri="{FF2B5EF4-FFF2-40B4-BE49-F238E27FC236}">
                <a16:creationId xmlns:a16="http://schemas.microsoft.com/office/drawing/2014/main" id="{7D34B416-7F0C-F94A-8800-45BC8F45BF8F}"/>
              </a:ext>
            </a:extLst>
          </p:cNvPr>
          <p:cNvPicPr>
            <a:picLocks noChangeAspect="1"/>
          </p:cNvPicPr>
          <p:nvPr/>
        </p:nvPicPr>
        <p:blipFill>
          <a:blip r:embed="rId4"/>
          <a:stretch>
            <a:fillRect/>
          </a:stretch>
        </p:blipFill>
        <p:spPr>
          <a:xfrm>
            <a:off x="4576492" y="1279716"/>
            <a:ext cx="4403011" cy="578083"/>
          </a:xfrm>
          <a:prstGeom prst="rect">
            <a:avLst/>
          </a:prstGeom>
        </p:spPr>
      </p:pic>
      <p:pic>
        <p:nvPicPr>
          <p:cNvPr id="2" name="Picture 1">
            <a:extLst>
              <a:ext uri="{FF2B5EF4-FFF2-40B4-BE49-F238E27FC236}">
                <a16:creationId xmlns:a16="http://schemas.microsoft.com/office/drawing/2014/main" id="{251490C5-758B-324F-9836-42699B382445}"/>
              </a:ext>
            </a:extLst>
          </p:cNvPr>
          <p:cNvPicPr>
            <a:picLocks noChangeAspect="1"/>
          </p:cNvPicPr>
          <p:nvPr/>
        </p:nvPicPr>
        <p:blipFill>
          <a:blip r:embed="rId5"/>
          <a:stretch>
            <a:fillRect/>
          </a:stretch>
        </p:blipFill>
        <p:spPr>
          <a:xfrm>
            <a:off x="4567510" y="3220977"/>
            <a:ext cx="4411993" cy="642807"/>
          </a:xfrm>
          <a:prstGeom prst="rect">
            <a:avLst/>
          </a:prstGeom>
        </p:spPr>
      </p:pic>
    </p:spTree>
    <p:custDataLst>
      <p:tags r:id="rId1"/>
    </p:custDataLst>
    <p:extLst>
      <p:ext uri="{BB962C8B-B14F-4D97-AF65-F5344CB8AC3E}">
        <p14:creationId xmlns:p14="http://schemas.microsoft.com/office/powerpoint/2010/main" val="3906801152"/>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r>
              <a:rPr lang="es-419" sz="1600"/>
              <a:t>Guardar configuraciones </a:t>
            </a:r>
            <a:br>
              <a:rPr lang="en-US" altLang="en-US" dirty="0"/>
            </a:br>
            <a:r>
              <a:rPr lang="es-419"/>
              <a:t>Video - Modificación de la configuración en ejecución</a:t>
            </a:r>
          </a:p>
        </p:txBody>
      </p:sp>
      <p:sp>
        <p:nvSpPr>
          <p:cNvPr id="4" name="Rectangle 6">
            <a:extLst>
              <a:ext uri="{FF2B5EF4-FFF2-40B4-BE49-F238E27FC236}">
                <a16:creationId xmlns:a16="http://schemas.microsoft.com/office/drawing/2014/main" id="{AE217619-873A-8243-BF56-AA8210C3E72D}"/>
              </a:ext>
            </a:extLst>
          </p:cNvPr>
          <p:cNvSpPr>
            <a:spLocks noGrp="1" noChangeArrowheads="1"/>
          </p:cNvSpPr>
          <p:nvPr>
            <p:ph idx="1"/>
          </p:nvPr>
        </p:nvSpPr>
        <p:spPr>
          <a:xfrm>
            <a:off x="179882" y="1034322"/>
            <a:ext cx="8649325" cy="3522688"/>
          </a:xfrm>
        </p:spPr>
        <p:txBody>
          <a:bodyPr/>
          <a:lstStyle/>
          <a:p>
            <a:pPr marL="0" indent="0" rtl="0">
              <a:buNone/>
            </a:pPr>
            <a:r>
              <a:rPr lang="es-419"/>
              <a:t>Este video cubrirá lo siguiente: </a:t>
            </a:r>
          </a:p>
          <a:p>
            <a:pPr lvl="1" rtl="0"/>
            <a:r>
              <a:rPr lang="es-419" sz="1500"/>
              <a:t>Copie el archivo running-config en el archivo startup-config</a:t>
            </a:r>
          </a:p>
          <a:p>
            <a:pPr lvl="1" rtl="0"/>
            <a:r>
              <a:rPr lang="es-419" sz="1500"/>
              <a:t>Mostrar los archivos en el directorio flash o NVRAM</a:t>
            </a:r>
          </a:p>
          <a:p>
            <a:pPr lvl="1" rtl="0"/>
            <a:r>
              <a:rPr lang="es-419" sz="1500"/>
              <a:t>Abreviación del comando.</a:t>
            </a:r>
          </a:p>
          <a:p>
            <a:pPr lvl="1" rtl="0"/>
            <a:r>
              <a:rPr lang="es-419" sz="1500"/>
              <a:t>Borre el archivo startup-config.</a:t>
            </a:r>
          </a:p>
          <a:p>
            <a:pPr lvl="1" rtl="0"/>
            <a:r>
              <a:rPr lang="es-419" sz="1500"/>
              <a:t>Copie el archivo start-config en el archivo running-config</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614013740"/>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Guardar configuraciones </a:t>
            </a:r>
            <a:br>
              <a:rPr lang="en-US" sz="1600" dirty="0">
                <a:latin typeface="Arial" charset="0"/>
              </a:rPr>
            </a:br>
            <a:r>
              <a:rPr lang="es-419">
                <a:latin typeface="Arial" charset="0"/>
              </a:rPr>
              <a:t>Captura de la configuración en un archivo de texto</a:t>
            </a:r>
          </a:p>
        </p:txBody>
      </p:sp>
      <p:sp>
        <p:nvSpPr>
          <p:cNvPr id="4" name="Content Placeholder 3"/>
          <p:cNvSpPr>
            <a:spLocks noGrp="1"/>
          </p:cNvSpPr>
          <p:nvPr>
            <p:ph idx="1"/>
          </p:nvPr>
        </p:nvSpPr>
        <p:spPr>
          <a:xfrm>
            <a:off x="145357" y="1025868"/>
            <a:ext cx="4426643" cy="2606852"/>
          </a:xfrm>
        </p:spPr>
        <p:txBody>
          <a:bodyPr/>
          <a:lstStyle/>
          <a:p>
            <a:pPr marL="0" indent="0" rtl="0">
              <a:lnSpc>
                <a:spcPct val="85000"/>
              </a:lnSpc>
              <a:spcBef>
                <a:spcPct val="30000"/>
              </a:spcBef>
              <a:buNone/>
            </a:pPr>
            <a:r>
              <a:rPr lang="es-419"/>
              <a:t>Los archivos de configuración pueden guardarse y archivarse en un documento de texto. </a:t>
            </a:r>
          </a:p>
          <a:p>
            <a:pPr rtl="0">
              <a:lnSpc>
                <a:spcPct val="85000"/>
              </a:lnSpc>
              <a:spcBef>
                <a:spcPct val="30000"/>
              </a:spcBef>
              <a:buFont typeface="Arial" panose="020B0604020202020204" pitchFamily="34" charset="0"/>
              <a:buChar char="•"/>
            </a:pPr>
            <a:r>
              <a:rPr lang="es-419" b="1"/>
              <a:t>Paso 1.</a:t>
            </a:r>
            <a:r>
              <a:rPr lang="es-419"/>
              <a:t>Abra un software de emulación de terminal como PuTTY o Tera Term conectado a un switch.</a:t>
            </a:r>
          </a:p>
          <a:p>
            <a:pPr rtl="0">
              <a:lnSpc>
                <a:spcPct val="85000"/>
              </a:lnSpc>
              <a:spcBef>
                <a:spcPct val="30000"/>
              </a:spcBef>
              <a:buFont typeface="Arial" panose="020B0604020202020204" pitchFamily="34" charset="0"/>
              <a:buChar char="•"/>
            </a:pPr>
            <a:r>
              <a:rPr lang="es-419" b="1"/>
              <a:t>Paso 2.</a:t>
            </a:r>
            <a:r>
              <a:rPr lang="es-419"/>
              <a:t> Habilite el inicio de sesión en el software del terminal y asigne un nombre y una ubicación de archivo para guardar el archivo de registro. La figura muestra que </a:t>
            </a:r>
            <a:r>
              <a:rPr lang="es-419" b="1"/>
              <a:t>todos los resultados de sesión</a:t>
            </a:r>
            <a:r>
              <a:rPr lang="es-419"/>
              <a:t> se capturarán en el archivo especificado (es decir, MySwitchLogs).</a:t>
            </a:r>
          </a:p>
        </p:txBody>
      </p:sp>
      <p:pic>
        <p:nvPicPr>
          <p:cNvPr id="3" name="Picture 2">
            <a:extLst>
              <a:ext uri="{FF2B5EF4-FFF2-40B4-BE49-F238E27FC236}">
                <a16:creationId xmlns:a16="http://schemas.microsoft.com/office/drawing/2014/main" id="{236032B8-D700-E144-B6B6-769AEAE14D01}"/>
              </a:ext>
            </a:extLst>
          </p:cNvPr>
          <p:cNvPicPr>
            <a:picLocks noChangeAspect="1"/>
          </p:cNvPicPr>
          <p:nvPr/>
        </p:nvPicPr>
        <p:blipFill>
          <a:blip r:embed="rId4"/>
          <a:stretch>
            <a:fillRect/>
          </a:stretch>
        </p:blipFill>
        <p:spPr>
          <a:xfrm>
            <a:off x="5262303" y="798944"/>
            <a:ext cx="3097246" cy="3060700"/>
          </a:xfrm>
          <a:prstGeom prst="rect">
            <a:avLst/>
          </a:prstGeom>
        </p:spPr>
      </p:pic>
    </p:spTree>
    <p:custDataLst>
      <p:tags r:id="rId1"/>
    </p:custDataLst>
    <p:extLst>
      <p:ext uri="{BB962C8B-B14F-4D97-AF65-F5344CB8AC3E}">
        <p14:creationId xmlns:p14="http://schemas.microsoft.com/office/powerpoint/2010/main" val="226712653"/>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Guardar configuraciones </a:t>
            </a:r>
            <a:br>
              <a:rPr lang="en-US" dirty="0">
                <a:latin typeface="Arial" charset="0"/>
              </a:rPr>
            </a:br>
            <a:r>
              <a:rPr lang="es-419">
                <a:latin typeface="Arial" charset="0"/>
              </a:rPr>
              <a:t>Captura de la configuración en un archivo de texto (Cont.)</a:t>
            </a:r>
          </a:p>
        </p:txBody>
      </p:sp>
      <p:sp>
        <p:nvSpPr>
          <p:cNvPr id="4" name="Content Placeholder 3"/>
          <p:cNvSpPr>
            <a:spLocks noGrp="1"/>
          </p:cNvSpPr>
          <p:nvPr>
            <p:ph idx="1"/>
          </p:nvPr>
        </p:nvSpPr>
        <p:spPr>
          <a:xfrm>
            <a:off x="145357" y="1025868"/>
            <a:ext cx="4426643" cy="2032292"/>
          </a:xfrm>
        </p:spPr>
        <p:txBody>
          <a:bodyPr/>
          <a:lstStyle/>
          <a:p>
            <a:pPr rtl="0">
              <a:lnSpc>
                <a:spcPct val="85000"/>
              </a:lnSpc>
              <a:spcBef>
                <a:spcPct val="30000"/>
              </a:spcBef>
              <a:buFont typeface="Arial" panose="020B0604020202020204" pitchFamily="34" charset="0"/>
              <a:buChar char="•"/>
            </a:pPr>
            <a:r>
              <a:rPr lang="es-419" b="1"/>
              <a:t>Paso 3.</a:t>
            </a:r>
            <a:r>
              <a:rPr lang="es-419"/>
              <a:t> Ejecute el comando </a:t>
            </a:r>
            <a:r>
              <a:rPr lang="es-419" b="1"/>
              <a:t>show running-config</a:t>
            </a:r>
            <a:r>
              <a:rPr lang="es-419"/>
              <a:t> o </a:t>
            </a:r>
            <a:r>
              <a:rPr lang="es-419" b="1"/>
              <a:t>show startup-config</a:t>
            </a:r>
            <a:r>
              <a:rPr lang="es-419"/>
              <a:t> ante la petición de entrada de EXEC con privilegios. El texto que aparece en la ventana de la terminal se colocará en el archivo elegido.</a:t>
            </a:r>
            <a:r>
              <a:rPr lang="es-419" b="1"/>
              <a:t> </a:t>
            </a:r>
          </a:p>
          <a:p>
            <a:pPr rtl="0">
              <a:lnSpc>
                <a:spcPct val="85000"/>
              </a:lnSpc>
              <a:spcBef>
                <a:spcPct val="30000"/>
              </a:spcBef>
              <a:buFont typeface="Arial" panose="020B0604020202020204" pitchFamily="34" charset="0"/>
              <a:buChar char="•"/>
            </a:pPr>
            <a:r>
              <a:rPr lang="es-419" b="1"/>
              <a:t>Paso 4.</a:t>
            </a:r>
            <a:r>
              <a:rPr lang="es-419"/>
              <a:t>Desactive el inicio de sesión en el software del terminal. En la figura muestra desactivar el inicio de sesión mediante la selección de la opción de </a:t>
            </a:r>
            <a:r>
              <a:rPr lang="es-419" b="1"/>
              <a:t>None </a:t>
            </a:r>
            <a:r>
              <a:rPr lang="es-419"/>
              <a:t>session logging</a:t>
            </a:r>
          </a:p>
        </p:txBody>
      </p:sp>
      <p:sp>
        <p:nvSpPr>
          <p:cNvPr id="7" name="TextBox 6">
            <a:extLst>
              <a:ext uri="{FF2B5EF4-FFF2-40B4-BE49-F238E27FC236}">
                <a16:creationId xmlns:a16="http://schemas.microsoft.com/office/drawing/2014/main" id="{3063EBE3-D0C8-1649-B1E6-3A809EA2B12E}"/>
              </a:ext>
            </a:extLst>
          </p:cNvPr>
          <p:cNvSpPr txBox="1"/>
          <p:nvPr/>
        </p:nvSpPr>
        <p:spPr>
          <a:xfrm>
            <a:off x="145357" y="3392887"/>
            <a:ext cx="4644390" cy="954107"/>
          </a:xfrm>
          <a:prstGeom prst="rect">
            <a:avLst/>
          </a:prstGeom>
          <a:noFill/>
        </p:spPr>
        <p:txBody>
          <a:bodyPr wrap="square" rtlCol="0">
            <a:spAutoFit/>
          </a:bodyPr>
          <a:lstStyle/>
          <a:p>
            <a:pPr rtl="0"/>
            <a:r>
              <a:rPr lang="es-419" sz="1400">
                <a:solidFill>
                  <a:srgbClr val="000000"/>
                </a:solidFill>
              </a:rPr>
              <a:t>Nota: El archivo de texto creado se puede utilizar como un registro del modo en que se implementa actualmente el dispositivo. El archivo puede requerir edición antes de poder utilizarse para restaurar una configuración guardada a un dispositivo.</a:t>
            </a:r>
          </a:p>
        </p:txBody>
      </p:sp>
      <p:pic>
        <p:nvPicPr>
          <p:cNvPr id="5" name="Picture 4">
            <a:extLst>
              <a:ext uri="{FF2B5EF4-FFF2-40B4-BE49-F238E27FC236}">
                <a16:creationId xmlns:a16="http://schemas.microsoft.com/office/drawing/2014/main" id="{25F37528-5FAE-AF40-98B6-5AD607DD4472}"/>
              </a:ext>
            </a:extLst>
          </p:cNvPr>
          <p:cNvPicPr>
            <a:picLocks noChangeAspect="1"/>
          </p:cNvPicPr>
          <p:nvPr/>
        </p:nvPicPr>
        <p:blipFill>
          <a:blip r:embed="rId4"/>
          <a:stretch>
            <a:fillRect/>
          </a:stretch>
        </p:blipFill>
        <p:spPr>
          <a:xfrm>
            <a:off x="5324475" y="1207192"/>
            <a:ext cx="3302000" cy="508000"/>
          </a:xfrm>
          <a:prstGeom prst="rect">
            <a:avLst/>
          </a:prstGeom>
        </p:spPr>
      </p:pic>
      <p:pic>
        <p:nvPicPr>
          <p:cNvPr id="2" name="Picture 1">
            <a:extLst>
              <a:ext uri="{FF2B5EF4-FFF2-40B4-BE49-F238E27FC236}">
                <a16:creationId xmlns:a16="http://schemas.microsoft.com/office/drawing/2014/main" id="{0B73C8A3-8D0C-BD49-BC45-77D5A34CE2AB}"/>
              </a:ext>
            </a:extLst>
          </p:cNvPr>
          <p:cNvPicPr>
            <a:picLocks noChangeAspect="1"/>
          </p:cNvPicPr>
          <p:nvPr/>
        </p:nvPicPr>
        <p:blipFill>
          <a:blip r:embed="rId5"/>
          <a:stretch>
            <a:fillRect/>
          </a:stretch>
        </p:blipFill>
        <p:spPr>
          <a:xfrm>
            <a:off x="5690870" y="2123440"/>
            <a:ext cx="2569210" cy="2538895"/>
          </a:xfrm>
          <a:prstGeom prst="rect">
            <a:avLst/>
          </a:prstGeom>
        </p:spPr>
      </p:pic>
    </p:spTree>
    <p:custDataLst>
      <p:tags r:id="rId1"/>
    </p:custDataLst>
    <p:extLst>
      <p:ext uri="{BB962C8B-B14F-4D97-AF65-F5344CB8AC3E}">
        <p14:creationId xmlns:p14="http://schemas.microsoft.com/office/powerpoint/2010/main" val="3119728335"/>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r>
              <a:rPr lang="es-419" sz="1600"/>
              <a:t>Guardar configuraciones </a:t>
            </a:r>
            <a:br>
              <a:rPr lang="en-US" altLang="en-US" dirty="0"/>
            </a:br>
            <a:r>
              <a:rPr lang="es-419"/>
              <a:t>Packet Tracer: Configuración de los parámetros iniciales del switch</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rtl="0">
              <a:buNone/>
            </a:pPr>
            <a:r>
              <a:rPr lang="es-419"/>
              <a:t>En este Packet Tracer, hará lo siguiente: </a:t>
            </a:r>
          </a:p>
          <a:p>
            <a:pPr rtl="0">
              <a:buFont typeface="Arial" panose="020B0604020202020204" pitchFamily="34" charset="0"/>
              <a:buChar char="•"/>
            </a:pPr>
            <a:r>
              <a:rPr lang="es-419"/>
              <a:t>Verificar la configuración predeterminada del switch</a:t>
            </a:r>
          </a:p>
          <a:p>
            <a:pPr rtl="0">
              <a:buFont typeface="Arial" panose="020B0604020202020204" pitchFamily="34" charset="0"/>
              <a:buChar char="•"/>
            </a:pPr>
            <a:r>
              <a:rPr lang="es-419"/>
              <a:t>Realice configuraciones básicas del switch</a:t>
            </a:r>
          </a:p>
          <a:p>
            <a:pPr rtl="0">
              <a:buFont typeface="Arial" panose="020B0604020202020204" pitchFamily="34" charset="0"/>
              <a:buChar char="•"/>
            </a:pPr>
            <a:r>
              <a:rPr lang="es-419"/>
              <a:t>Configurar un mensaje MOTD</a:t>
            </a:r>
          </a:p>
          <a:p>
            <a:pPr rtl="0">
              <a:buFont typeface="Arial" panose="020B0604020202020204" pitchFamily="34" charset="0"/>
              <a:buChar char="•"/>
            </a:pPr>
            <a:r>
              <a:rPr lang="es-419"/>
              <a:t>Guardar los archivos de configuración en la NVRAM</a:t>
            </a:r>
          </a:p>
          <a:p>
            <a:pPr rtl="0">
              <a:buFont typeface="Arial" panose="020B0604020202020204" pitchFamily="34" charset="0"/>
              <a:buChar char="•"/>
            </a:pPr>
            <a:r>
              <a:rPr lang="es-419"/>
              <a:t>Configurar un segundo switch</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00979588"/>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98320"/>
            <a:ext cx="8280314" cy="919480"/>
          </a:xfrm>
        </p:spPr>
        <p:txBody>
          <a:bodyPr/>
          <a:lstStyle/>
          <a:p>
            <a:pPr rtl="0"/>
            <a:r>
              <a:rPr lang="es-419">
                <a:solidFill>
                  <a:schemeClr val="accent5">
                    <a:lumMod val="40000"/>
                    <a:lumOff val="60000"/>
                  </a:schemeClr>
                </a:solidFill>
              </a:rPr>
              <a:t>2.6 Puertos y direcciones</a:t>
            </a:r>
          </a:p>
        </p:txBody>
      </p:sp>
    </p:spTree>
    <p:custDataLst>
      <p:tags r:id="rId1"/>
    </p:custDataLst>
    <p:extLst>
      <p:ext uri="{BB962C8B-B14F-4D97-AF65-F5344CB8AC3E}">
        <p14:creationId xmlns:p14="http://schemas.microsoft.com/office/powerpoint/2010/main" val="827754946"/>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Puertos y direcciones </a:t>
            </a:r>
            <a:br>
              <a:rPr lang="en-US" dirty="0">
                <a:latin typeface="Arial" charset="0"/>
              </a:rPr>
            </a:br>
            <a:r>
              <a:rPr lang="es-419">
                <a:latin typeface="Arial" charset="0"/>
              </a:rPr>
              <a:t>Direcciones IP</a:t>
            </a:r>
          </a:p>
        </p:txBody>
      </p:sp>
      <p:sp>
        <p:nvSpPr>
          <p:cNvPr id="4" name="Content Placeholder 3"/>
          <p:cNvSpPr>
            <a:spLocks noGrp="1"/>
          </p:cNvSpPr>
          <p:nvPr>
            <p:ph idx="1"/>
          </p:nvPr>
        </p:nvSpPr>
        <p:spPr>
          <a:xfrm>
            <a:off x="145357" y="878028"/>
            <a:ext cx="4966970" cy="3470452"/>
          </a:xfrm>
        </p:spPr>
        <p:txBody>
          <a:bodyPr/>
          <a:lstStyle/>
          <a:p>
            <a:pPr rtl="0">
              <a:lnSpc>
                <a:spcPct val="85000"/>
              </a:lnSpc>
              <a:spcBef>
                <a:spcPct val="30000"/>
              </a:spcBef>
              <a:buFont typeface="Arial" panose="020B0604020202020204" pitchFamily="34" charset="0"/>
              <a:buChar char="•"/>
            </a:pPr>
            <a:r>
              <a:rPr lang="es-419" sz="1600"/>
              <a:t>El uso de direcciones IP es el principal medio para permitir que los dispositivos se ubiquen entre sí y para establecer la comunicación completa en Internet. </a:t>
            </a:r>
          </a:p>
          <a:p>
            <a:pPr rtl="0">
              <a:lnSpc>
                <a:spcPct val="85000"/>
              </a:lnSpc>
              <a:spcBef>
                <a:spcPct val="30000"/>
              </a:spcBef>
              <a:buFont typeface="Arial" panose="020B0604020202020204" pitchFamily="34" charset="0"/>
              <a:buChar char="•"/>
            </a:pPr>
            <a:r>
              <a:rPr lang="es-419" sz="1600"/>
              <a:t>La estructura de una dirección IPv4 se denomina “notación decimal con puntos” y se representa con cuatro números decimales entre 0 y 255.</a:t>
            </a:r>
          </a:p>
          <a:p>
            <a:pPr rtl="0">
              <a:lnSpc>
                <a:spcPct val="85000"/>
              </a:lnSpc>
              <a:spcBef>
                <a:spcPct val="30000"/>
              </a:spcBef>
              <a:buFont typeface="Arial" panose="020B0604020202020204" pitchFamily="34" charset="0"/>
              <a:buChar char="•"/>
            </a:pPr>
            <a:r>
              <a:rPr lang="es-419" sz="1600"/>
              <a:t>Una máscara de subred IPv4 es un valor de 32 bits que separa la porción de red de la dirección de la porción de host. Junto con la dirección IPv4, la máscara de subred determina a qué subred pertenece el dispositivo.</a:t>
            </a:r>
          </a:p>
          <a:p>
            <a:pPr rtl="0">
              <a:lnSpc>
                <a:spcPct val="85000"/>
              </a:lnSpc>
              <a:spcBef>
                <a:spcPct val="30000"/>
              </a:spcBef>
              <a:buFont typeface="Arial" panose="020B0604020202020204" pitchFamily="34" charset="0"/>
              <a:buChar char="•"/>
            </a:pPr>
            <a:r>
              <a:rPr lang="es-419" sz="1600"/>
              <a:t>La dirección de puerta de enlace predeterminada es la dirección IP del router que el host utilizará para acceder a las redes remotas, incluso a Internet.</a:t>
            </a:r>
          </a:p>
        </p:txBody>
      </p:sp>
      <p:pic>
        <p:nvPicPr>
          <p:cNvPr id="2" name="Picture 1">
            <a:extLst>
              <a:ext uri="{FF2B5EF4-FFF2-40B4-BE49-F238E27FC236}">
                <a16:creationId xmlns:a16="http://schemas.microsoft.com/office/drawing/2014/main" id="{07712ECD-1A31-894A-9A63-9B7391FF2883}"/>
              </a:ext>
            </a:extLst>
          </p:cNvPr>
          <p:cNvPicPr>
            <a:picLocks noChangeAspect="1"/>
          </p:cNvPicPr>
          <p:nvPr/>
        </p:nvPicPr>
        <p:blipFill>
          <a:blip r:embed="rId4"/>
          <a:stretch>
            <a:fillRect/>
          </a:stretch>
        </p:blipFill>
        <p:spPr>
          <a:xfrm>
            <a:off x="5431789" y="798944"/>
            <a:ext cx="2805347" cy="3185972"/>
          </a:xfrm>
          <a:prstGeom prst="rect">
            <a:avLst/>
          </a:prstGeom>
        </p:spPr>
      </p:pic>
    </p:spTree>
    <p:custDataLst>
      <p:tags r:id="rId1"/>
    </p:custDataLst>
    <p:extLst>
      <p:ext uri="{BB962C8B-B14F-4D97-AF65-F5344CB8AC3E}">
        <p14:creationId xmlns:p14="http://schemas.microsoft.com/office/powerpoint/2010/main" val="217532378"/>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Puertos y direcciones </a:t>
            </a:r>
            <a:br>
              <a:rPr lang="en-US" dirty="0">
                <a:latin typeface="Arial" charset="0"/>
              </a:rPr>
            </a:br>
            <a:r>
              <a:rPr lang="es-419">
                <a:latin typeface="Arial" charset="0"/>
              </a:rPr>
              <a:t>Direcciones IP (Cont.)</a:t>
            </a:r>
          </a:p>
        </p:txBody>
      </p:sp>
      <p:sp>
        <p:nvSpPr>
          <p:cNvPr id="4" name="Content Placeholder 3"/>
          <p:cNvSpPr>
            <a:spLocks noGrp="1"/>
          </p:cNvSpPr>
          <p:nvPr>
            <p:ph idx="1"/>
          </p:nvPr>
        </p:nvSpPr>
        <p:spPr>
          <a:xfrm>
            <a:off x="145357" y="878028"/>
            <a:ext cx="4426643" cy="2483330"/>
          </a:xfrm>
        </p:spPr>
        <p:txBody>
          <a:bodyPr/>
          <a:lstStyle/>
          <a:p>
            <a:pPr rtl="0">
              <a:lnSpc>
                <a:spcPct val="85000"/>
              </a:lnSpc>
              <a:spcBef>
                <a:spcPct val="30000"/>
              </a:spcBef>
              <a:buFont typeface="Arial" panose="020B0604020202020204" pitchFamily="34" charset="0"/>
              <a:buChar char="•"/>
            </a:pPr>
            <a:r>
              <a:rPr lang="es-419" sz="1600"/>
              <a:t>Las direcciones IPv6 tienen una longitud de 128 bits y se escriben como una cadena de valores hexadecimales. Cada cuatro bits está representado por un solo dígito hexadecimal; para un total de 32 valores hexadecimales. Los grupos de cuatro dígitos hexadecimales están separados por dos puntos ":". </a:t>
            </a:r>
          </a:p>
          <a:p>
            <a:pPr rtl="0">
              <a:lnSpc>
                <a:spcPct val="85000"/>
              </a:lnSpc>
              <a:spcBef>
                <a:spcPct val="30000"/>
              </a:spcBef>
              <a:buFont typeface="Arial" panose="020B0604020202020204" pitchFamily="34" charset="0"/>
              <a:buChar char="•"/>
            </a:pPr>
            <a:r>
              <a:rPr lang="es-419" sz="1600"/>
              <a:t>Las direcciones IPv6 no distinguen entre mayúsculas y minúsculas, y pueden escribirse en minúsculas o en mayúsculas.</a:t>
            </a:r>
          </a:p>
        </p:txBody>
      </p:sp>
      <p:sp>
        <p:nvSpPr>
          <p:cNvPr id="5" name="Rectangle 4">
            <a:extLst>
              <a:ext uri="{FF2B5EF4-FFF2-40B4-BE49-F238E27FC236}">
                <a16:creationId xmlns:a16="http://schemas.microsoft.com/office/drawing/2014/main" id="{9D152806-A70C-3F40-B8E0-3738FD2C1D8A}"/>
              </a:ext>
            </a:extLst>
          </p:cNvPr>
          <p:cNvSpPr/>
          <p:nvPr/>
        </p:nvSpPr>
        <p:spPr>
          <a:xfrm>
            <a:off x="355600" y="3361358"/>
            <a:ext cx="4572000" cy="738664"/>
          </a:xfrm>
          <a:prstGeom prst="rect">
            <a:avLst/>
          </a:prstGeom>
        </p:spPr>
        <p:txBody>
          <a:bodyPr>
            <a:spAutoFit/>
          </a:bodyPr>
          <a:lstStyle/>
          <a:p>
            <a:pPr rtl="0"/>
            <a:r>
              <a:rPr lang="es-419" sz="1400">
                <a:solidFill>
                  <a:srgbClr val="000000"/>
                </a:solidFill>
                <a:latin typeface="CiscoSans"/>
              </a:rPr>
              <a:t>Nota: en este curso, IP refiere a los protocolos IPv4 e IPv6. IPv6 es la versión más reciente de IP y el reemplazo para el protocolo más común IPv4.</a:t>
            </a:r>
          </a:p>
        </p:txBody>
      </p:sp>
      <p:pic>
        <p:nvPicPr>
          <p:cNvPr id="3" name="Picture 2">
            <a:extLst>
              <a:ext uri="{FF2B5EF4-FFF2-40B4-BE49-F238E27FC236}">
                <a16:creationId xmlns:a16="http://schemas.microsoft.com/office/drawing/2014/main" id="{0D6AA326-B67D-1641-A8A7-873233FFDF3A}"/>
              </a:ext>
            </a:extLst>
          </p:cNvPr>
          <p:cNvPicPr>
            <a:picLocks noChangeAspect="1"/>
          </p:cNvPicPr>
          <p:nvPr/>
        </p:nvPicPr>
        <p:blipFill>
          <a:blip r:embed="rId4"/>
          <a:stretch>
            <a:fillRect/>
          </a:stretch>
        </p:blipFill>
        <p:spPr>
          <a:xfrm>
            <a:off x="5078730" y="798944"/>
            <a:ext cx="3562384" cy="2992932"/>
          </a:xfrm>
          <a:prstGeom prst="rect">
            <a:avLst/>
          </a:prstGeom>
        </p:spPr>
      </p:pic>
    </p:spTree>
    <p:custDataLst>
      <p:tags r:id="rId1"/>
    </p:custDataLst>
    <p:extLst>
      <p:ext uri="{BB962C8B-B14F-4D97-AF65-F5344CB8AC3E}">
        <p14:creationId xmlns:p14="http://schemas.microsoft.com/office/powerpoint/2010/main" val="1088856760"/>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Puertos y direcciones</a:t>
            </a:r>
            <a:br>
              <a:rPr lang="en-US" dirty="0">
                <a:latin typeface="Arial" charset="0"/>
              </a:rPr>
            </a:br>
            <a:r>
              <a:rPr lang="es-419">
                <a:latin typeface="Arial" charset="0"/>
              </a:rPr>
              <a:t>Interfaces y puertos</a:t>
            </a:r>
          </a:p>
        </p:txBody>
      </p:sp>
      <p:sp>
        <p:nvSpPr>
          <p:cNvPr id="4" name="Content Placeholder 3"/>
          <p:cNvSpPr>
            <a:spLocks noGrp="1"/>
          </p:cNvSpPr>
          <p:nvPr>
            <p:ph idx="1"/>
          </p:nvPr>
        </p:nvSpPr>
        <p:spPr>
          <a:xfrm>
            <a:off x="145357" y="798944"/>
            <a:ext cx="3976376" cy="3823856"/>
          </a:xfrm>
        </p:spPr>
        <p:txBody>
          <a:bodyPr/>
          <a:lstStyle/>
          <a:p>
            <a:pPr rtl="0">
              <a:lnSpc>
                <a:spcPct val="85000"/>
              </a:lnSpc>
              <a:spcBef>
                <a:spcPct val="30000"/>
              </a:spcBef>
              <a:buFont typeface="Arial" panose="020B0604020202020204" pitchFamily="34" charset="0"/>
              <a:buChar char="•"/>
            </a:pPr>
            <a:r>
              <a:rPr lang="es-419"/>
              <a:t>Las comunicaciones de red dependen de las interfaces de los dispositivos para usuarios finales, las interfaces de los dispositivos de red y los cables que las conectan.</a:t>
            </a:r>
          </a:p>
          <a:p>
            <a:pPr rtl="0">
              <a:lnSpc>
                <a:spcPct val="85000"/>
              </a:lnSpc>
              <a:spcBef>
                <a:spcPct val="30000"/>
              </a:spcBef>
              <a:buFont typeface="Arial" panose="020B0604020202020204" pitchFamily="34" charset="0"/>
              <a:buChar char="•"/>
            </a:pPr>
            <a:r>
              <a:rPr lang="es-419"/>
              <a:t>Los tipos de medios de red incluyen los cables de cobre de par trenzado, los cables de fibra óptica, los cables coaxiales y la tecnología inalámbrica.</a:t>
            </a:r>
          </a:p>
          <a:p>
            <a:pPr rtl="0">
              <a:buFont typeface="Arial" panose="020B0604020202020204" pitchFamily="34" charset="0"/>
              <a:buChar char="•"/>
            </a:pPr>
            <a:r>
              <a:rPr lang="es-419"/>
              <a:t>Los diferentes tipos de medios de red tienen diferentes características y beneficios. Algunas de las diferencias entre los distintos tipos de medios incluyen las siguientes:</a:t>
            </a:r>
          </a:p>
          <a:p>
            <a:pPr lvl="3" rtl="0">
              <a:spcAft>
                <a:spcPts val="100"/>
              </a:spcAft>
            </a:pPr>
            <a:r>
              <a:rPr lang="es-419"/>
              <a:t>La distancia a través de la cual los medios pueden transportar una señal correctamente.</a:t>
            </a:r>
          </a:p>
          <a:p>
            <a:pPr lvl="3" rtl="0">
              <a:spcAft>
                <a:spcPts val="100"/>
              </a:spcAft>
            </a:pPr>
            <a:r>
              <a:rPr lang="es-419"/>
              <a:t>El ambiente en el cual se instalará el medio.</a:t>
            </a:r>
          </a:p>
          <a:p>
            <a:pPr lvl="3" rtl="0">
              <a:spcAft>
                <a:spcPts val="100"/>
              </a:spcAft>
            </a:pPr>
            <a:r>
              <a:rPr lang="es-419"/>
              <a:t>La cantidad de datos y la velocidad a la que se deben transmitir.</a:t>
            </a:r>
          </a:p>
          <a:p>
            <a:pPr lvl="3" rtl="0">
              <a:spcAft>
                <a:spcPts val="100"/>
              </a:spcAft>
            </a:pPr>
            <a:r>
              <a:rPr lang="es-419"/>
              <a:t>El costo de los medios y de la instalación.</a:t>
            </a:r>
          </a:p>
          <a:p>
            <a:endParaRPr lang="en-US" dirty="0"/>
          </a:p>
          <a:p>
            <a:pPr marL="0" indent="0">
              <a:lnSpc>
                <a:spcPct val="85000"/>
              </a:lnSpc>
              <a:spcBef>
                <a:spcPct val="30000"/>
              </a:spcBef>
              <a:buNone/>
            </a:pPr>
            <a:endParaRPr lang="en-US" dirty="0"/>
          </a:p>
        </p:txBody>
      </p:sp>
      <p:pic>
        <p:nvPicPr>
          <p:cNvPr id="2" name="Picture 1">
            <a:extLst>
              <a:ext uri="{FF2B5EF4-FFF2-40B4-BE49-F238E27FC236}">
                <a16:creationId xmlns:a16="http://schemas.microsoft.com/office/drawing/2014/main" id="{2D3B82CF-0ABB-FE4B-81D3-C0C9C57EFECC}"/>
              </a:ext>
            </a:extLst>
          </p:cNvPr>
          <p:cNvPicPr>
            <a:picLocks noChangeAspect="1"/>
          </p:cNvPicPr>
          <p:nvPr/>
        </p:nvPicPr>
        <p:blipFill>
          <a:blip r:embed="rId4"/>
          <a:stretch>
            <a:fillRect/>
          </a:stretch>
        </p:blipFill>
        <p:spPr>
          <a:xfrm>
            <a:off x="4121733" y="798944"/>
            <a:ext cx="4595547" cy="3132757"/>
          </a:xfrm>
          <a:prstGeom prst="rect">
            <a:avLst/>
          </a:prstGeom>
        </p:spPr>
      </p:pic>
    </p:spTree>
    <p:custDataLst>
      <p:tags r:id="rId1"/>
    </p:custDataLst>
    <p:extLst>
      <p:ext uri="{BB962C8B-B14F-4D97-AF65-F5344CB8AC3E}">
        <p14:creationId xmlns:p14="http://schemas.microsoft.com/office/powerpoint/2010/main" val="411772659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33"/>
          <p:cNvSpPr>
            <a:spLocks noGrp="1" noChangeArrowheads="1"/>
          </p:cNvSpPr>
          <p:nvPr>
            <p:ph type="title"/>
          </p:nvPr>
        </p:nvSpPr>
        <p:spPr/>
        <p:txBody>
          <a:bodyPr/>
          <a:lstStyle/>
          <a:p>
            <a:pPr rtl="0" eaLnBrk="1" hangingPunct="1"/>
            <a:r>
              <a:rPr lang="es-419"/>
              <a:t>Actividades de Packet Tracer de Modo Físico</a:t>
            </a:r>
          </a:p>
        </p:txBody>
      </p:sp>
      <p:sp>
        <p:nvSpPr>
          <p:cNvPr id="4" name="Rectangle 34">
            <a:extLst>
              <a:ext uri="{FF2B5EF4-FFF2-40B4-BE49-F238E27FC236}">
                <a16:creationId xmlns:a16="http://schemas.microsoft.com/office/drawing/2014/main" id="{08FDDB5E-A0F2-A445-A3E2-506D151576AB}"/>
              </a:ext>
            </a:extLst>
          </p:cNvPr>
          <p:cNvSpPr txBox="1">
            <a:spLocks noChangeArrowheads="1"/>
          </p:cNvSpPr>
          <p:nvPr/>
        </p:nvSpPr>
        <p:spPr bwMode="auto">
          <a:xfrm>
            <a:off x="132715" y="982690"/>
            <a:ext cx="8878570" cy="3643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vert="horz" wrap="square" lIns="91440" tIns="45720" rIns="182880" bIns="45720" numCol="1" anchor="t" anchorCtr="0" compatLnSpc="1">
            <a:prstTxWarp prst="textNoShape">
              <a:avLst/>
            </a:prstTxWarp>
          </a:bodyPr>
          <a:lstStyle>
            <a:lvl1pPr marL="169863" indent="-169863" algn="l" defTabSz="684213" rtl="0" eaLnBrk="1" fontAlgn="base" hangingPunct="1">
              <a:lnSpc>
                <a:spcPct val="100000"/>
              </a:lnSpc>
              <a:spcBef>
                <a:spcPts val="600"/>
              </a:spcBef>
              <a:spcAft>
                <a:spcPts val="600"/>
              </a:spcAft>
              <a:buClr>
                <a:schemeClr val="tx2"/>
              </a:buClr>
              <a:buSzPct val="90000"/>
              <a:buFont typeface="Wingdings" panose="05000000000000000000" pitchFamily="2" charset="2"/>
              <a:buChar char="§"/>
              <a:defRPr lang="en-US" sz="1500" kern="1200">
                <a:solidFill>
                  <a:srgbClr val="000000"/>
                </a:solidFill>
                <a:latin typeface="+mn-lt"/>
                <a:ea typeface="ＭＳ Ｐゴシック" charset="0"/>
                <a:cs typeface="CiscoSans"/>
              </a:defRPr>
            </a:lvl1pPr>
            <a:lvl2pPr marL="358775" indent="-215900" algn="l" defTabSz="684213" rtl="0" eaLnBrk="1" fontAlgn="base" hangingPunct="1">
              <a:lnSpc>
                <a:spcPct val="100000"/>
              </a:lnSpc>
              <a:spcBef>
                <a:spcPts val="300"/>
              </a:spcBef>
              <a:spcAft>
                <a:spcPts val="300"/>
              </a:spcAft>
              <a:buClr>
                <a:schemeClr val="tx2"/>
              </a:buClr>
              <a:buFont typeface="Arial" charset="0"/>
              <a:buChar char="•"/>
              <a:defRPr lang="en-US" sz="1400" kern="1200">
                <a:solidFill>
                  <a:srgbClr val="000000"/>
                </a:solidFill>
                <a:latin typeface="+mn-lt"/>
                <a:ea typeface="ＭＳ Ｐゴシック" charset="0"/>
                <a:cs typeface="CiscoSans"/>
              </a:defRPr>
            </a:lvl2pPr>
            <a:lvl3pPr marL="431800" indent="-169863" algn="l" defTabSz="684213" rtl="0" eaLnBrk="1" fontAlgn="base" hangingPunct="1">
              <a:lnSpc>
                <a:spcPct val="100000"/>
              </a:lnSpc>
              <a:spcBef>
                <a:spcPts val="300"/>
              </a:spcBef>
              <a:spcAft>
                <a:spcPts val="300"/>
              </a:spcAft>
              <a:buFont typeface="Arial" charset="0"/>
              <a:buChar char="•"/>
              <a:defRPr lang="en-US" sz="1200" kern="1200">
                <a:solidFill>
                  <a:srgbClr val="000000"/>
                </a:solidFill>
                <a:latin typeface="+mn-lt"/>
                <a:ea typeface="ＭＳ Ｐゴシック" charset="0"/>
                <a:cs typeface="CiscoSans"/>
              </a:defRPr>
            </a:lvl3pPr>
            <a:lvl4pPr marL="503238" indent="-169863" algn="l" defTabSz="684213" rtl="0" eaLnBrk="1" fontAlgn="base" hangingPunct="1">
              <a:lnSpc>
                <a:spcPct val="100000"/>
              </a:lnSpc>
              <a:spcBef>
                <a:spcPts val="300"/>
              </a:spcBef>
              <a:spcAft>
                <a:spcPts val="300"/>
              </a:spcAft>
              <a:buFont typeface="Arial" charset="0"/>
              <a:buChar char="•"/>
              <a:defRPr lang="en-US" sz="1100" kern="1200">
                <a:solidFill>
                  <a:srgbClr val="000000"/>
                </a:solidFill>
                <a:latin typeface="+mn-lt"/>
                <a:ea typeface="ＭＳ Ｐゴシック" charset="0"/>
                <a:cs typeface="CiscoSans"/>
              </a:defRPr>
            </a:lvl4pPr>
            <a:lvl5pPr marL="574675" indent="-169863" algn="l" defTabSz="684213" rtl="0" eaLnBrk="1" fontAlgn="base" hangingPunct="1">
              <a:lnSpc>
                <a:spcPct val="95000"/>
              </a:lnSpc>
              <a:spcBef>
                <a:spcPts val="625"/>
              </a:spcBef>
              <a:spcAft>
                <a:spcPct val="0"/>
              </a:spcAft>
              <a:buFont typeface="Arial" charset="0"/>
              <a:buChar char="•"/>
              <a:defRPr lang="en-US" sz="1100" kern="1200" dirty="0">
                <a:solidFill>
                  <a:schemeClr val="tx1"/>
                </a:solidFill>
                <a:latin typeface="+mn-lt"/>
                <a:ea typeface="ＭＳ Ｐゴシック" charset="0"/>
                <a:cs typeface="CiscoSans"/>
              </a:defRPr>
            </a:lvl5pPr>
            <a:lvl6pPr marL="863856" indent="-171445" algn="l" defTabSz="685777" rtl="0" eaLnBrk="1" latinLnBrk="0" hangingPunct="1">
              <a:spcBef>
                <a:spcPts val="600"/>
              </a:spcBef>
              <a:buFont typeface="Arial" pitchFamily="34" charset="0"/>
              <a:buChar char="•"/>
              <a:defRPr sz="900" kern="1200" baseline="0">
                <a:solidFill>
                  <a:schemeClr val="tx1"/>
                </a:solidFill>
                <a:latin typeface="+mn-lt"/>
                <a:ea typeface="+mn-ea"/>
                <a:cs typeface="+mn-cs"/>
              </a:defRPr>
            </a:lvl6pPr>
            <a:lvl7pPr marL="935844" indent="-171422" algn="l" defTabSz="685777" rtl="0" eaLnBrk="1" latinLnBrk="0" hangingPunct="1">
              <a:spcBef>
                <a:spcPts val="600"/>
              </a:spcBef>
              <a:buFont typeface="Arial" pitchFamily="34" charset="0"/>
              <a:buChar char="•"/>
              <a:defRPr sz="800" kern="1200" baseline="0">
                <a:solidFill>
                  <a:schemeClr val="tx1"/>
                </a:solidFill>
                <a:latin typeface="+mn-lt"/>
                <a:ea typeface="+mn-ea"/>
                <a:cs typeface="+mn-cs"/>
              </a:defRPr>
            </a:lvl7pPr>
            <a:lvl8pPr marL="2400220" indent="0" algn="l" defTabSz="685777" rtl="0" eaLnBrk="1" latinLnBrk="0" hangingPunct="1">
              <a:spcBef>
                <a:spcPct val="20000"/>
              </a:spcBef>
              <a:buFont typeface="Arial" pitchFamily="34" charset="0"/>
              <a:buNone/>
              <a:defRPr sz="1500" kern="1200">
                <a:solidFill>
                  <a:schemeClr val="tx1"/>
                </a:solidFill>
                <a:latin typeface="+mn-lt"/>
                <a:ea typeface="+mn-ea"/>
                <a:cs typeface="+mn-cs"/>
              </a:defRPr>
            </a:lvl8pPr>
            <a:lvl9pPr marL="2914553" indent="-171445" algn="l" defTabSz="68577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rtl="0">
              <a:spcBef>
                <a:spcPct val="30000"/>
              </a:spcBef>
              <a:buFont typeface="Arial" panose="020B0604020202020204" pitchFamily="34" charset="0"/>
              <a:buChar char="•"/>
            </a:pPr>
            <a:r>
              <a:rPr lang="es-419"/>
              <a:t>Estas actividades se completan mediante el Packet Tracer de Modo Físico. </a:t>
            </a:r>
          </a:p>
          <a:p>
            <a:pPr rtl="0">
              <a:spcBef>
                <a:spcPct val="30000"/>
              </a:spcBef>
              <a:buFont typeface="Arial" panose="020B0604020202020204" pitchFamily="34" charset="0"/>
              <a:buChar char="•"/>
            </a:pPr>
            <a:r>
              <a:rPr lang="es-419"/>
              <a:t>Están diseñados para emular los laboratorios correspondientes. </a:t>
            </a:r>
          </a:p>
          <a:p>
            <a:pPr rtl="0">
              <a:spcBef>
                <a:spcPct val="30000"/>
              </a:spcBef>
              <a:buFont typeface="Arial" panose="020B0604020202020204" pitchFamily="34" charset="0"/>
              <a:buChar char="•"/>
            </a:pPr>
            <a:r>
              <a:rPr lang="es-419"/>
              <a:t>Pueden utilizarse en lugar del laboratorio cuando el acceso a equipos físicos no es posible. </a:t>
            </a:r>
          </a:p>
          <a:p>
            <a:pPr rtl="0">
              <a:spcBef>
                <a:spcPct val="30000"/>
              </a:spcBef>
              <a:buFont typeface="Arial" panose="020B0604020202020204" pitchFamily="34" charset="0"/>
              <a:buChar char="•"/>
            </a:pPr>
            <a:r>
              <a:rPr lang="es-419"/>
              <a:t>Las actividades de Packet Tracer en Modo Físico a menudo no tienen el nivel de estructura que las actividades PT que las preceden inmediatamente.</a:t>
            </a:r>
          </a:p>
          <a:p>
            <a:pPr marL="0" indent="0">
              <a:spcBef>
                <a:spcPct val="30000"/>
              </a:spcBef>
              <a:buFont typeface="Wingdings" panose="05000000000000000000" pitchFamily="2" charset="2"/>
              <a:buNone/>
            </a:pPr>
            <a:endParaRPr lang="en-US" dirty="0"/>
          </a:p>
          <a:p>
            <a:pPr>
              <a:spcBef>
                <a:spcPct val="30000"/>
              </a:spcBef>
            </a:pPr>
            <a:endParaRPr lang="en-US" dirty="0"/>
          </a:p>
        </p:txBody>
      </p:sp>
    </p:spTree>
    <p:custDataLst>
      <p:tags r:id="rId1"/>
    </p:custDataLst>
    <p:extLst>
      <p:ext uri="{BB962C8B-B14F-4D97-AF65-F5344CB8AC3E}">
        <p14:creationId xmlns:p14="http://schemas.microsoft.com/office/powerpoint/2010/main" val="2278866781"/>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28800"/>
            <a:ext cx="8280314" cy="889000"/>
          </a:xfrm>
        </p:spPr>
        <p:txBody>
          <a:bodyPr/>
          <a:lstStyle/>
          <a:p>
            <a:pPr rtl="0"/>
            <a:r>
              <a:rPr lang="es-419">
                <a:solidFill>
                  <a:schemeClr val="accent5">
                    <a:lumMod val="40000"/>
                    <a:lumOff val="60000"/>
                  </a:schemeClr>
                </a:solidFill>
              </a:rPr>
              <a:t>2.7 Configuración de direcciones de IP</a:t>
            </a:r>
          </a:p>
        </p:txBody>
      </p:sp>
    </p:spTree>
    <p:custDataLst>
      <p:tags r:id="rId1"/>
    </p:custDataLst>
    <p:extLst>
      <p:ext uri="{BB962C8B-B14F-4D97-AF65-F5344CB8AC3E}">
        <p14:creationId xmlns:p14="http://schemas.microsoft.com/office/powerpoint/2010/main" val="631001141"/>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Configurar direccionamiento IP </a:t>
            </a:r>
            <a:br>
              <a:rPr lang="en-US" dirty="0">
                <a:latin typeface="Arial" charset="0"/>
              </a:rPr>
            </a:br>
            <a:r>
              <a:rPr lang="es-419">
                <a:latin typeface="Arial" charset="0"/>
              </a:rPr>
              <a:t>Configuración manual de direcciones IP para dispositivos finales</a:t>
            </a:r>
          </a:p>
        </p:txBody>
      </p:sp>
      <p:sp>
        <p:nvSpPr>
          <p:cNvPr id="4" name="Content Placeholder 3"/>
          <p:cNvSpPr>
            <a:spLocks noGrp="1"/>
          </p:cNvSpPr>
          <p:nvPr>
            <p:ph idx="1"/>
          </p:nvPr>
        </p:nvSpPr>
        <p:spPr>
          <a:xfrm>
            <a:off x="145357" y="938988"/>
            <a:ext cx="5066723" cy="3511092"/>
          </a:xfrm>
        </p:spPr>
        <p:txBody>
          <a:bodyPr/>
          <a:lstStyle/>
          <a:p>
            <a:pPr rtl="0">
              <a:lnSpc>
                <a:spcPct val="85000"/>
              </a:lnSpc>
              <a:spcBef>
                <a:spcPct val="30000"/>
              </a:spcBef>
              <a:buFont typeface="Arial" panose="020B0604020202020204" pitchFamily="34" charset="0"/>
              <a:buChar char="•"/>
            </a:pPr>
            <a:r>
              <a:rPr lang="es-419"/>
              <a:t>Los dispositivos finales de la red necesitan una dirección IP para comunicarse con otros dispositivos de la red. </a:t>
            </a:r>
          </a:p>
          <a:p>
            <a:pPr rtl="0">
              <a:lnSpc>
                <a:spcPct val="85000"/>
              </a:lnSpc>
              <a:spcBef>
                <a:spcPct val="30000"/>
              </a:spcBef>
              <a:buFont typeface="Arial" panose="020B0604020202020204" pitchFamily="34" charset="0"/>
              <a:buChar char="•"/>
            </a:pPr>
            <a:r>
              <a:rPr lang="es-419"/>
              <a:t>La información de la dirección IPv4 se puede ingresar en los dispositivos finales de forma manual o automática mediante el Protocolo de configuración dinámica de host (DHCP).</a:t>
            </a:r>
          </a:p>
          <a:p>
            <a:pPr lvl="1" rtl="0">
              <a:lnSpc>
                <a:spcPct val="85000"/>
              </a:lnSpc>
              <a:spcBef>
                <a:spcPct val="30000"/>
              </a:spcBef>
            </a:pPr>
            <a:r>
              <a:rPr lang="es-419"/>
              <a:t>Para configurar una dirección IPv4 de forma manual en un host de Windows, abra </a:t>
            </a:r>
            <a:r>
              <a:rPr lang="es-419" b="1"/>
              <a:t>Panel de Control &gt; Centro de redes y recursos compartidos &gt; Cambiar configuración del adaptador</a:t>
            </a:r>
            <a:r>
              <a:rPr lang="es-419"/>
              <a:t> y seleccione el adaptador. A continuación, haga clic con el botón derecho y seleccione </a:t>
            </a:r>
            <a:r>
              <a:rPr lang="es-419" b="1"/>
              <a:t>Propiedades</a:t>
            </a:r>
            <a:r>
              <a:rPr lang="es-419"/>
              <a:t> para mostrar las Propiedades </a:t>
            </a:r>
            <a:r>
              <a:rPr lang="es-419" b="1"/>
              <a:t>de conexión de área local.</a:t>
            </a:r>
            <a:r>
              <a:rPr lang="es-419"/>
              <a:t>.</a:t>
            </a:r>
          </a:p>
          <a:p>
            <a:pPr lvl="1" rtl="0">
              <a:lnSpc>
                <a:spcPct val="85000"/>
              </a:lnSpc>
              <a:spcBef>
                <a:spcPct val="30000"/>
              </a:spcBef>
            </a:pPr>
            <a:r>
              <a:rPr lang="es-419"/>
              <a:t>A continuación, haga clic en </a:t>
            </a:r>
            <a:r>
              <a:rPr lang="es-419" b="1"/>
              <a:t>Propiedades</a:t>
            </a:r>
            <a:r>
              <a:rPr lang="es-419"/>
              <a:t> para abrir la ventana </a:t>
            </a:r>
            <a:r>
              <a:rPr lang="es-419" b="1"/>
              <a:t>Propiedades del Protocolo de Internet versión 4 (TCP / IPv4).</a:t>
            </a:r>
            <a:r>
              <a:rPr lang="es-419"/>
              <a:t> Luego, configure la información de la dirección IPv4 y la máscara de subred, y la puerta de enlace predeterminada.</a:t>
            </a:r>
          </a:p>
          <a:p>
            <a:pPr>
              <a:lnSpc>
                <a:spcPct val="85000"/>
              </a:lnSpc>
              <a:spcBef>
                <a:spcPct val="30000"/>
              </a:spcBef>
            </a:pPr>
            <a:endParaRPr lang="en-US" dirty="0"/>
          </a:p>
        </p:txBody>
      </p:sp>
      <p:sp>
        <p:nvSpPr>
          <p:cNvPr id="5" name="Rectangle 4">
            <a:extLst>
              <a:ext uri="{FF2B5EF4-FFF2-40B4-BE49-F238E27FC236}">
                <a16:creationId xmlns:a16="http://schemas.microsoft.com/office/drawing/2014/main" id="{C9FFDA38-6FB0-934C-B537-1EABA2C6C6FB}"/>
              </a:ext>
            </a:extLst>
          </p:cNvPr>
          <p:cNvSpPr/>
          <p:nvPr/>
        </p:nvSpPr>
        <p:spPr>
          <a:xfrm>
            <a:off x="5521613" y="3949232"/>
            <a:ext cx="3160453" cy="523220"/>
          </a:xfrm>
          <a:prstGeom prst="rect">
            <a:avLst/>
          </a:prstGeom>
        </p:spPr>
        <p:txBody>
          <a:bodyPr wrap="square">
            <a:spAutoFit/>
          </a:bodyPr>
          <a:lstStyle/>
          <a:p>
            <a:pPr rtl="0"/>
            <a:r>
              <a:rPr lang="es-419" sz="1400" b="1">
                <a:solidFill>
                  <a:srgbClr val="000000"/>
                </a:solidFill>
                <a:latin typeface="CiscoSans"/>
              </a:rPr>
              <a:t>Nota</a:t>
            </a:r>
            <a:r>
              <a:rPr lang="es-419" sz="1400">
                <a:solidFill>
                  <a:srgbClr val="000000"/>
                </a:solidFill>
                <a:latin typeface="CiscoSans"/>
              </a:rPr>
              <a:t>: Las opciones de configuración y direccionamiento IPv6 son similares a IPv4. </a:t>
            </a:r>
          </a:p>
        </p:txBody>
      </p:sp>
      <p:pic>
        <p:nvPicPr>
          <p:cNvPr id="3" name="Picture 2">
            <a:extLst>
              <a:ext uri="{FF2B5EF4-FFF2-40B4-BE49-F238E27FC236}">
                <a16:creationId xmlns:a16="http://schemas.microsoft.com/office/drawing/2014/main" id="{BD9BBFFA-CC3E-764D-A8A3-A26771642E58}"/>
              </a:ext>
            </a:extLst>
          </p:cNvPr>
          <p:cNvPicPr>
            <a:picLocks noChangeAspect="1"/>
          </p:cNvPicPr>
          <p:nvPr/>
        </p:nvPicPr>
        <p:blipFill>
          <a:blip r:embed="rId4"/>
          <a:stretch>
            <a:fillRect/>
          </a:stretch>
        </p:blipFill>
        <p:spPr>
          <a:xfrm>
            <a:off x="5838190" y="938988"/>
            <a:ext cx="2527300" cy="2870200"/>
          </a:xfrm>
          <a:prstGeom prst="rect">
            <a:avLst/>
          </a:prstGeom>
        </p:spPr>
      </p:pic>
    </p:spTree>
    <p:custDataLst>
      <p:tags r:id="rId1"/>
    </p:custDataLst>
    <p:extLst>
      <p:ext uri="{BB962C8B-B14F-4D97-AF65-F5344CB8AC3E}">
        <p14:creationId xmlns:p14="http://schemas.microsoft.com/office/powerpoint/2010/main" val="3036346141"/>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Configurar direccionamiento IP </a:t>
            </a:r>
            <a:br>
              <a:rPr lang="en-US" sz="1400" dirty="0">
                <a:latin typeface="Arial" charset="0"/>
              </a:rPr>
            </a:br>
            <a:r>
              <a:rPr lang="es-419">
                <a:latin typeface="Arial" charset="0"/>
              </a:rPr>
              <a:t>Configuración automática de direcciones IP para dispositivos finales</a:t>
            </a:r>
          </a:p>
        </p:txBody>
      </p:sp>
      <p:sp>
        <p:nvSpPr>
          <p:cNvPr id="4" name="Content Placeholder 3"/>
          <p:cNvSpPr>
            <a:spLocks noGrp="1"/>
          </p:cNvSpPr>
          <p:nvPr>
            <p:ph idx="1"/>
          </p:nvPr>
        </p:nvSpPr>
        <p:spPr>
          <a:xfrm>
            <a:off x="145357" y="938988"/>
            <a:ext cx="4142163" cy="3663492"/>
          </a:xfrm>
        </p:spPr>
        <p:txBody>
          <a:bodyPr/>
          <a:lstStyle/>
          <a:p>
            <a:pPr rtl="0">
              <a:lnSpc>
                <a:spcPct val="85000"/>
              </a:lnSpc>
              <a:spcBef>
                <a:spcPct val="30000"/>
              </a:spcBef>
              <a:buFont typeface="Arial" panose="020B0604020202020204" pitchFamily="34" charset="0"/>
              <a:buChar char="•"/>
            </a:pPr>
            <a:r>
              <a:rPr lang="es-419" sz="1600"/>
              <a:t>DHCP permite la configuración automática de direcciones IPv4 para cada dispositivo final que tenga DHCP habilitado.</a:t>
            </a:r>
          </a:p>
          <a:p>
            <a:pPr rtl="0">
              <a:lnSpc>
                <a:spcPct val="85000"/>
              </a:lnSpc>
              <a:spcBef>
                <a:spcPct val="30000"/>
              </a:spcBef>
              <a:buFont typeface="Arial" panose="020B0604020202020204" pitchFamily="34" charset="0"/>
              <a:buChar char="•"/>
            </a:pPr>
            <a:r>
              <a:rPr lang="es-419" sz="1600"/>
              <a:t>Los dispositivos finales utilizan DHCP de forma predeterminada para la configuración automática de direcciones IPv4.</a:t>
            </a:r>
          </a:p>
          <a:p>
            <a:pPr lvl="1" rtl="0">
              <a:lnSpc>
                <a:spcPct val="85000"/>
              </a:lnSpc>
              <a:spcBef>
                <a:spcPct val="30000"/>
              </a:spcBef>
            </a:pPr>
            <a:r>
              <a:rPr lang="es-419"/>
              <a:t>Para configurar DHCP en una PC con Windows, abra el </a:t>
            </a:r>
            <a:r>
              <a:rPr lang="es-419" b="1"/>
              <a:t>Panel de control&gt; Centro de uso compartido de red&gt; Cambiar la configuración del adaptador</a:t>
            </a:r>
            <a:r>
              <a:rPr lang="es-419"/>
              <a:t> y elija el adaptador. A continuación, haga clic con el botón derecho y seleccione </a:t>
            </a:r>
            <a:r>
              <a:rPr lang="es-419" b="1"/>
              <a:t>Propiedades</a:t>
            </a:r>
            <a:r>
              <a:rPr lang="es-419"/>
              <a:t> para mostrar las Propiedades </a:t>
            </a:r>
            <a:r>
              <a:rPr lang="es-419" b="1"/>
              <a:t>de conexión de área local.</a:t>
            </a:r>
            <a:r>
              <a:rPr lang="es-419"/>
              <a:t>.</a:t>
            </a:r>
          </a:p>
          <a:p>
            <a:pPr lvl="1" rtl="0">
              <a:lnSpc>
                <a:spcPct val="85000"/>
              </a:lnSpc>
              <a:spcBef>
                <a:spcPct val="30000"/>
              </a:spcBef>
            </a:pPr>
            <a:r>
              <a:rPr lang="es-419"/>
              <a:t>A continuación, haga clic en </a:t>
            </a:r>
            <a:r>
              <a:rPr lang="es-419" b="1"/>
              <a:t>propiedades</a:t>
            </a:r>
            <a:r>
              <a:rPr lang="es-419"/>
              <a:t> para abrir la ventana </a:t>
            </a:r>
            <a:r>
              <a:rPr lang="es-419" b="1"/>
              <a:t>propiedades del Protocolo de Internet versión 4 (TCP / IPv4),</a:t>
            </a:r>
            <a:r>
              <a:rPr lang="es-419"/>
              <a:t> luego seleccione </a:t>
            </a:r>
            <a:r>
              <a:rPr lang="es-419" b="1"/>
              <a:t>obtener una dirección IP automáticamente</a:t>
            </a:r>
            <a:r>
              <a:rPr lang="es-419"/>
              <a:t> y </a:t>
            </a:r>
            <a:r>
              <a:rPr lang="es-419" b="1"/>
              <a:t>obtener la dirección del servidor DNS automáticamente.</a:t>
            </a:r>
          </a:p>
          <a:p>
            <a:pPr>
              <a:lnSpc>
                <a:spcPct val="85000"/>
              </a:lnSpc>
              <a:spcBef>
                <a:spcPct val="30000"/>
              </a:spcBef>
            </a:pPr>
            <a:endParaRPr lang="en-US" dirty="0"/>
          </a:p>
        </p:txBody>
      </p:sp>
      <p:sp>
        <p:nvSpPr>
          <p:cNvPr id="3" name="Rectangle 2">
            <a:extLst>
              <a:ext uri="{FF2B5EF4-FFF2-40B4-BE49-F238E27FC236}">
                <a16:creationId xmlns:a16="http://schemas.microsoft.com/office/drawing/2014/main" id="{807D8786-A352-1549-ACB6-B3928D449601}"/>
              </a:ext>
            </a:extLst>
          </p:cNvPr>
          <p:cNvSpPr/>
          <p:nvPr/>
        </p:nvSpPr>
        <p:spPr>
          <a:xfrm>
            <a:off x="4856480" y="3961932"/>
            <a:ext cx="4142163" cy="523220"/>
          </a:xfrm>
          <a:prstGeom prst="rect">
            <a:avLst/>
          </a:prstGeom>
        </p:spPr>
        <p:txBody>
          <a:bodyPr wrap="square">
            <a:spAutoFit/>
          </a:bodyPr>
          <a:lstStyle/>
          <a:p>
            <a:pPr rtl="0"/>
            <a:r>
              <a:rPr lang="es-419" sz="1400" b="1">
                <a:solidFill>
                  <a:srgbClr val="000000"/>
                </a:solidFill>
                <a:latin typeface="CiscoSans"/>
              </a:rPr>
              <a:t>Nota</a:t>
            </a:r>
            <a:r>
              <a:rPr lang="es-419" sz="1400">
                <a:solidFill>
                  <a:srgbClr val="000000"/>
                </a:solidFill>
                <a:latin typeface="CiscoSans"/>
              </a:rPr>
              <a:t>: IPv6 utiliza DHCPv6 y SLAAC (configuración automática de direcciones sin estado) para la asignación dinámica de direcciones. </a:t>
            </a:r>
          </a:p>
        </p:txBody>
      </p:sp>
      <p:pic>
        <p:nvPicPr>
          <p:cNvPr id="2" name="Picture 1">
            <a:extLst>
              <a:ext uri="{FF2B5EF4-FFF2-40B4-BE49-F238E27FC236}">
                <a16:creationId xmlns:a16="http://schemas.microsoft.com/office/drawing/2014/main" id="{C64E9A44-0E92-5E48-9CDF-6DB173E876A5}"/>
              </a:ext>
            </a:extLst>
          </p:cNvPr>
          <p:cNvPicPr>
            <a:picLocks noChangeAspect="1"/>
          </p:cNvPicPr>
          <p:nvPr/>
        </p:nvPicPr>
        <p:blipFill>
          <a:blip r:embed="rId4"/>
          <a:stretch>
            <a:fillRect/>
          </a:stretch>
        </p:blipFill>
        <p:spPr>
          <a:xfrm>
            <a:off x="5679440" y="938988"/>
            <a:ext cx="2540000" cy="2882900"/>
          </a:xfrm>
          <a:prstGeom prst="rect">
            <a:avLst/>
          </a:prstGeom>
        </p:spPr>
      </p:pic>
    </p:spTree>
    <p:custDataLst>
      <p:tags r:id="rId1"/>
    </p:custDataLst>
    <p:extLst>
      <p:ext uri="{BB962C8B-B14F-4D97-AF65-F5344CB8AC3E}">
        <p14:creationId xmlns:p14="http://schemas.microsoft.com/office/powerpoint/2010/main" val="3436015740"/>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Configurar direccionamiento IP </a:t>
            </a:r>
            <a:br>
              <a:rPr lang="en-US" dirty="0">
                <a:latin typeface="Arial" charset="0"/>
              </a:rPr>
            </a:br>
            <a:r>
              <a:rPr lang="es-419">
                <a:latin typeface="Arial" charset="0"/>
              </a:rPr>
              <a:t>Cambiar la configuración de la interfaz virtual</a:t>
            </a:r>
          </a:p>
        </p:txBody>
      </p:sp>
      <p:sp>
        <p:nvSpPr>
          <p:cNvPr id="4" name="Content Placeholder 3"/>
          <p:cNvSpPr>
            <a:spLocks noGrp="1"/>
          </p:cNvSpPr>
          <p:nvPr>
            <p:ph idx="1"/>
          </p:nvPr>
        </p:nvSpPr>
        <p:spPr>
          <a:xfrm>
            <a:off x="661958" y="982574"/>
            <a:ext cx="7820083" cy="1763572"/>
          </a:xfrm>
        </p:spPr>
        <p:txBody>
          <a:bodyPr/>
          <a:lstStyle/>
          <a:p>
            <a:pPr marL="0" indent="0" rtl="0">
              <a:lnSpc>
                <a:spcPct val="85000"/>
              </a:lnSpc>
              <a:spcBef>
                <a:spcPct val="30000"/>
              </a:spcBef>
              <a:buNone/>
            </a:pPr>
            <a:r>
              <a:rPr lang="es-419"/>
              <a:t>Para acceder al switch de manera remota, se deben configurar una dirección IP y una máscara de subred en la SVI. </a:t>
            </a:r>
          </a:p>
          <a:p>
            <a:pPr marL="0" indent="0" rtl="0">
              <a:lnSpc>
                <a:spcPct val="85000"/>
              </a:lnSpc>
              <a:spcBef>
                <a:spcPct val="30000"/>
              </a:spcBef>
              <a:buNone/>
            </a:pPr>
            <a:r>
              <a:rPr lang="es-419"/>
              <a:t>Para configurar un SVI en un switch:</a:t>
            </a:r>
          </a:p>
          <a:p>
            <a:pPr lvl="1" rtl="0">
              <a:lnSpc>
                <a:spcPct val="85000"/>
              </a:lnSpc>
              <a:spcBef>
                <a:spcPct val="30000"/>
              </a:spcBef>
            </a:pPr>
            <a:r>
              <a:rPr lang="es-419"/>
              <a:t>Ingrese el comando </a:t>
            </a:r>
            <a:r>
              <a:rPr lang="es-419" b="1"/>
              <a:t>interface vlan 1 </a:t>
            </a:r>
            <a:r>
              <a:rPr lang="es-419"/>
              <a:t>en el modo de configuración global.</a:t>
            </a:r>
          </a:p>
          <a:p>
            <a:pPr lvl="1" rtl="0">
              <a:lnSpc>
                <a:spcPct val="85000"/>
              </a:lnSpc>
              <a:spcBef>
                <a:spcPct val="30000"/>
              </a:spcBef>
            </a:pPr>
            <a:r>
              <a:rPr lang="es-419"/>
              <a:t>A continuación, asigne una dirección IPv4 mediante el comando </a:t>
            </a:r>
            <a:r>
              <a:rPr lang="es-419" b="1"/>
              <a:t> ip address </a:t>
            </a:r>
            <a:r>
              <a:rPr lang="es-419" i="1"/>
              <a:t>ip-address subnet-mask </a:t>
            </a:r>
          </a:p>
          <a:p>
            <a:pPr lvl="1" rtl="0">
              <a:lnSpc>
                <a:spcPct val="85000"/>
              </a:lnSpc>
              <a:spcBef>
                <a:spcPct val="30000"/>
              </a:spcBef>
            </a:pPr>
            <a:r>
              <a:rPr lang="es-419"/>
              <a:t>Finalmente, habilite la interfaz virtual usando el comando </a:t>
            </a:r>
            <a:r>
              <a:rPr lang="es-419" b="1"/>
              <a:t>no shutdown</a:t>
            </a:r>
            <a:r>
              <a:rPr lang="es-419"/>
              <a:t>. </a:t>
            </a:r>
          </a:p>
          <a:p>
            <a:pPr>
              <a:lnSpc>
                <a:spcPct val="85000"/>
              </a:lnSpc>
              <a:spcBef>
                <a:spcPct val="30000"/>
              </a:spcBef>
            </a:pPr>
            <a:endParaRPr lang="en-US" dirty="0"/>
          </a:p>
        </p:txBody>
      </p:sp>
      <p:pic>
        <p:nvPicPr>
          <p:cNvPr id="2" name="Picture 1">
            <a:extLst>
              <a:ext uri="{FF2B5EF4-FFF2-40B4-BE49-F238E27FC236}">
                <a16:creationId xmlns:a16="http://schemas.microsoft.com/office/drawing/2014/main" id="{FCAFA39A-A4D6-AC42-B002-4D770021DB7D}"/>
              </a:ext>
            </a:extLst>
          </p:cNvPr>
          <p:cNvPicPr>
            <a:picLocks noChangeAspect="1"/>
          </p:cNvPicPr>
          <p:nvPr/>
        </p:nvPicPr>
        <p:blipFill>
          <a:blip r:embed="rId4"/>
          <a:stretch>
            <a:fillRect/>
          </a:stretch>
        </p:blipFill>
        <p:spPr>
          <a:xfrm>
            <a:off x="1955799" y="3203284"/>
            <a:ext cx="5232400" cy="838200"/>
          </a:xfrm>
          <a:prstGeom prst="rect">
            <a:avLst/>
          </a:prstGeom>
        </p:spPr>
      </p:pic>
    </p:spTree>
    <p:custDataLst>
      <p:tags r:id="rId1"/>
    </p:custDataLst>
    <p:extLst>
      <p:ext uri="{BB962C8B-B14F-4D97-AF65-F5344CB8AC3E}">
        <p14:creationId xmlns:p14="http://schemas.microsoft.com/office/powerpoint/2010/main" val="593823951"/>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r>
              <a:rPr lang="es-419" sz="1600"/>
              <a:t>Configurar direccionamiento IP </a:t>
            </a:r>
            <a:br>
              <a:rPr lang="en-US" altLang="en-US" sz="1600" dirty="0"/>
            </a:br>
            <a:r>
              <a:rPr lang="es-419"/>
              <a:t>Packet Tracer: Implementación de conectividad básica</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rtl="0">
              <a:buNone/>
            </a:pPr>
            <a:r>
              <a:rPr lang="es-419"/>
              <a:t>En este Packet Tracer, hará lo siguiente: </a:t>
            </a:r>
          </a:p>
          <a:p>
            <a:pPr rtl="0"/>
            <a:r>
              <a:rPr lang="es-419"/>
              <a:t>Realice configuraciones básicas del switch</a:t>
            </a:r>
          </a:p>
          <a:p>
            <a:pPr rtl="0"/>
            <a:r>
              <a:rPr lang="es-419"/>
              <a:t>Configurar las PCs</a:t>
            </a:r>
          </a:p>
          <a:p>
            <a:pPr rtl="0"/>
            <a:r>
              <a:rPr lang="es-419"/>
              <a:t>Configurar la interfaz de administración de switches</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3815222214"/>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838960"/>
            <a:ext cx="8231464" cy="878840"/>
          </a:xfrm>
        </p:spPr>
        <p:txBody>
          <a:bodyPr/>
          <a:lstStyle/>
          <a:p>
            <a:pPr rtl="0"/>
            <a:r>
              <a:rPr lang="es-419" sz="4000">
                <a:solidFill>
                  <a:schemeClr val="accent5">
                    <a:lumMod val="40000"/>
                    <a:lumOff val="60000"/>
                  </a:schemeClr>
                </a:solidFill>
              </a:rPr>
              <a:t>2.8 Verificar la conectividad</a:t>
            </a:r>
          </a:p>
        </p:txBody>
      </p:sp>
    </p:spTree>
    <p:custDataLst>
      <p:tags r:id="rId1"/>
    </p:custDataLst>
    <p:extLst>
      <p:ext uri="{BB962C8B-B14F-4D97-AF65-F5344CB8AC3E}">
        <p14:creationId xmlns:p14="http://schemas.microsoft.com/office/powerpoint/2010/main" val="2611923369"/>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r>
              <a:rPr lang="es-419" sz="1600"/>
              <a:t>Verificar la conectividad</a:t>
            </a:r>
            <a:br>
              <a:rPr lang="en-US" altLang="en-US" dirty="0"/>
            </a:br>
            <a:r>
              <a:rPr lang="es-419"/>
              <a:t>Video - Probar la asignación de interfaz</a:t>
            </a:r>
          </a:p>
        </p:txBody>
      </p:sp>
      <p:sp>
        <p:nvSpPr>
          <p:cNvPr id="5" name="Rectangle 6">
            <a:extLst>
              <a:ext uri="{FF2B5EF4-FFF2-40B4-BE49-F238E27FC236}">
                <a16:creationId xmlns:a16="http://schemas.microsoft.com/office/drawing/2014/main" id="{2DFE6A00-3F69-8844-854B-25DE4C1FA263}"/>
              </a:ext>
            </a:extLst>
          </p:cNvPr>
          <p:cNvSpPr>
            <a:spLocks noGrp="1" noChangeArrowheads="1"/>
          </p:cNvSpPr>
          <p:nvPr>
            <p:ph idx="1"/>
          </p:nvPr>
        </p:nvSpPr>
        <p:spPr>
          <a:xfrm>
            <a:off x="179882" y="1034322"/>
            <a:ext cx="8649325" cy="3522688"/>
          </a:xfrm>
        </p:spPr>
        <p:txBody>
          <a:bodyPr/>
          <a:lstStyle/>
          <a:p>
            <a:pPr marL="0" indent="0" rtl="0">
              <a:buNone/>
            </a:pPr>
            <a:r>
              <a:rPr lang="es-419"/>
              <a:t>Este video cubrirá lo siguiente: </a:t>
            </a:r>
          </a:p>
          <a:p>
            <a:pPr rtl="0"/>
            <a:r>
              <a:rPr lang="es-419"/>
              <a:t>Conecte un cable de consola desde la PC al switch</a:t>
            </a:r>
          </a:p>
          <a:p>
            <a:pPr rtl="0"/>
            <a:r>
              <a:rPr lang="es-419"/>
              <a:t>Utilice el programa de emulación de terminal y acepte los valores predeterminados para llevarlo a la línea de comandos</a:t>
            </a:r>
          </a:p>
          <a:p>
            <a:pPr rtl="0"/>
            <a:r>
              <a:rPr lang="es-419"/>
              <a:t>Use enable para ingresar al modo EXEC privilegiado.</a:t>
            </a:r>
          </a:p>
          <a:p>
            <a:pPr rtl="0"/>
            <a:r>
              <a:rPr lang="es-419"/>
              <a:t>Utilice el modo de configuración global y el modo de configuración de interfaz para ingresar al comando no shutdown</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740792515"/>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8872"/>
            <a:ext cx="9144000" cy="592921"/>
          </a:xfrm>
        </p:spPr>
        <p:txBody>
          <a:bodyPr/>
          <a:lstStyle/>
          <a:p>
            <a:pPr rtl="0"/>
            <a:r>
              <a:rPr lang="es-419" sz="1600"/>
              <a:t>Verificar conectividad</a:t>
            </a:r>
            <a:br>
              <a:rPr lang="en-US" altLang="en-US" dirty="0"/>
            </a:br>
            <a:r>
              <a:rPr lang="es-419"/>
              <a:t>Video – Prueba de conectividad de extremo a extremo</a:t>
            </a:r>
          </a:p>
        </p:txBody>
      </p:sp>
      <p:sp>
        <p:nvSpPr>
          <p:cNvPr id="4" name="Rectangle 6">
            <a:extLst>
              <a:ext uri="{FF2B5EF4-FFF2-40B4-BE49-F238E27FC236}">
                <a16:creationId xmlns:a16="http://schemas.microsoft.com/office/drawing/2014/main" id="{FB60464C-0A80-A940-A33A-E874557E1CD5}"/>
              </a:ext>
            </a:extLst>
          </p:cNvPr>
          <p:cNvSpPr>
            <a:spLocks noGrp="1" noChangeArrowheads="1"/>
          </p:cNvSpPr>
          <p:nvPr>
            <p:ph idx="1"/>
          </p:nvPr>
        </p:nvSpPr>
        <p:spPr>
          <a:xfrm>
            <a:off x="179882" y="1034322"/>
            <a:ext cx="8649325" cy="3522688"/>
          </a:xfrm>
        </p:spPr>
        <p:txBody>
          <a:bodyPr/>
          <a:lstStyle/>
          <a:p>
            <a:pPr marL="0" indent="0" rtl="0">
              <a:buNone/>
            </a:pPr>
            <a:r>
              <a:rPr lang="es-419"/>
              <a:t>Este vídeo cubrirá el uso del comando ping para probar la conectividad tanto en switches como en ambos PC. </a:t>
            </a:r>
          </a:p>
          <a:p>
            <a:endParaRPr lang="en-US" dirty="0"/>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1794968395"/>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16425" y="1747520"/>
            <a:ext cx="8280314" cy="970280"/>
          </a:xfrm>
        </p:spPr>
        <p:txBody>
          <a:bodyPr/>
          <a:lstStyle/>
          <a:p>
            <a:pPr rtl="0"/>
            <a:r>
              <a:rPr lang="es-419">
                <a:solidFill>
                  <a:schemeClr val="accent5">
                    <a:lumMod val="40000"/>
                    <a:lumOff val="60000"/>
                  </a:schemeClr>
                </a:solidFill>
              </a:rPr>
              <a:t>2.9 Módulo de Práctica y Prueba</a:t>
            </a:r>
          </a:p>
        </p:txBody>
      </p:sp>
    </p:spTree>
    <p:custDataLst>
      <p:tags r:id="rId1"/>
    </p:custDataLst>
    <p:extLst>
      <p:ext uri="{BB962C8B-B14F-4D97-AF65-F5344CB8AC3E}">
        <p14:creationId xmlns:p14="http://schemas.microsoft.com/office/powerpoint/2010/main" val="410599242"/>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33862"/>
            <a:ext cx="9144000" cy="592921"/>
          </a:xfrm>
        </p:spPr>
        <p:txBody>
          <a:bodyPr/>
          <a:lstStyle/>
          <a:p>
            <a:pPr rtl="0"/>
            <a:r>
              <a:rPr lang="es-419" sz="1600"/>
              <a:t>Módulo de Práctica y Prueba</a:t>
            </a:r>
            <a:br>
              <a:rPr lang="en-US" altLang="en-US" sz="1600" dirty="0"/>
            </a:br>
            <a:r>
              <a:rPr lang="es-419"/>
              <a:t>Packet Tracer –Configuración básica del Sitch y dispositivos finales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179882" y="1034322"/>
            <a:ext cx="8649325" cy="3522688"/>
          </a:xfrm>
        </p:spPr>
        <p:txBody>
          <a:bodyPr/>
          <a:lstStyle/>
          <a:p>
            <a:pPr marL="0" indent="0" rtl="0">
              <a:buNone/>
            </a:pPr>
            <a:r>
              <a:rPr lang="es-419"/>
              <a:t>En este Packet Tracer, hará lo siguiente:</a:t>
            </a:r>
          </a:p>
          <a:p>
            <a:pPr rtl="0"/>
            <a:r>
              <a:rPr lang="es-419"/>
              <a:t>Configurar nombres de host y direcciones IP en dos switches</a:t>
            </a:r>
          </a:p>
          <a:p>
            <a:pPr rtl="0"/>
            <a:r>
              <a:rPr lang="es-419"/>
              <a:t>Utilizar comandos de Cisco IOS para especificar o limitar el acceso a las configuraciones de dispositivos.</a:t>
            </a:r>
          </a:p>
          <a:p>
            <a:pPr rtl="0"/>
            <a:r>
              <a:rPr lang="es-419"/>
              <a:t>Utilice los comandos de IOS para guardar la configuración en ejecución.</a:t>
            </a:r>
          </a:p>
          <a:p>
            <a:pPr rtl="0"/>
            <a:r>
              <a:rPr lang="es-419"/>
              <a:t>Configurar dos dispositivos host con direcciones IP.</a:t>
            </a:r>
          </a:p>
          <a:p>
            <a:pPr rtl="0"/>
            <a:r>
              <a:rPr lang="es-419"/>
              <a:t>Verifique la conectividad entre dos dispositivos finales.</a:t>
            </a:r>
          </a:p>
          <a:p>
            <a:pPr marL="0" indent="0">
              <a:buNone/>
            </a:pPr>
            <a:endParaRPr lang="en-US" dirty="0"/>
          </a:p>
          <a:p>
            <a:endParaRPr lang="en-US" altLang="ja-JP" dirty="0"/>
          </a:p>
        </p:txBody>
      </p:sp>
    </p:spTree>
    <p:custDataLst>
      <p:tags r:id="rId1"/>
    </p:custDataLst>
    <p:extLst>
      <p:ext uri="{BB962C8B-B14F-4D97-AF65-F5344CB8AC3E}">
        <p14:creationId xmlns:p14="http://schemas.microsoft.com/office/powerpoint/2010/main" val="210744669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rtl="0" eaLnBrk="1" hangingPunct="1"/>
            <a:r>
              <a:rPr lang="es-419"/>
              <a:t>Módulo 2: Actividades</a:t>
            </a:r>
          </a:p>
        </p:txBody>
      </p:sp>
      <p:sp>
        <p:nvSpPr>
          <p:cNvPr id="6147" name="Rectangle 34"/>
          <p:cNvSpPr>
            <a:spLocks noGrp="1" noChangeArrowheads="1"/>
          </p:cNvSpPr>
          <p:nvPr>
            <p:ph idx="1"/>
          </p:nvPr>
        </p:nvSpPr>
        <p:spPr>
          <a:xfrm>
            <a:off x="144065" y="798945"/>
            <a:ext cx="8695135" cy="348414"/>
          </a:xfrm>
        </p:spPr>
        <p:txBody>
          <a:bodyPr/>
          <a:lstStyle/>
          <a:p>
            <a:pPr marL="0" indent="0" rtl="0">
              <a:spcBef>
                <a:spcPct val="30000"/>
              </a:spcBef>
              <a:buNone/>
            </a:pPr>
            <a:r>
              <a:rPr lang="es-419"/>
              <a:t>¿Qué actividades﻿ están asociadas con este módulo?</a:t>
            </a: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104326009"/>
              </p:ext>
            </p:extLst>
          </p:nvPr>
        </p:nvGraphicFramePr>
        <p:xfrm>
          <a:off x="455999" y="1147358"/>
          <a:ext cx="8229418" cy="3107706"/>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s-419" sz="1200"/>
                        <a:t>N.° de página</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200"/>
                        <a:t>Tipo de actividad</a:t>
                      </a:r>
                    </a:p>
                  </a:txBody>
                  <a:tcPr marL="68580" marR="68580" marT="34290" marB="34290" anchor="ctr"/>
                </a:tc>
                <a:tc>
                  <a:txBody>
                    <a:bodyPr/>
                    <a:lstStyle/>
                    <a:p>
                      <a:pPr rtl="0"/>
                      <a:r>
                        <a:rPr lang="es-419" sz="1200"/>
                        <a:t>Nombre de la actividad</a:t>
                      </a:r>
                    </a:p>
                  </a:txBody>
                  <a:tcPr marL="68580" marR="68580" marT="34290" marB="34290" anchor="ctr"/>
                </a:tc>
                <a:tc>
                  <a:txBody>
                    <a:bodyPr/>
                    <a:lstStyle/>
                    <a:p>
                      <a:pPr rtl="0"/>
                      <a:r>
                        <a:rPr lang="es-419" sz="1200"/>
                        <a:t>¿Opcional?</a:t>
                      </a:r>
                    </a:p>
                  </a:txBody>
                  <a:tcPr marL="68580" marR="68580" marT="34290" marB="34290" anchor="ctr"/>
                </a:tc>
                <a:extLst>
                  <a:ext uri="{0D108BD9-81ED-4DB2-BD59-A6C34878D82A}">
                    <a16:rowId xmlns:a16="http://schemas.microsoft.com/office/drawing/2014/main" val="10000"/>
                  </a:ext>
                </a:extLst>
              </a:tr>
              <a:tr h="350784">
                <a:tc>
                  <a:txBody>
                    <a:bodyPr/>
                    <a:lstStyle/>
                    <a:p>
                      <a:pPr algn="ctr" rtl="0"/>
                      <a:r>
                        <a:rPr lang="es-419" sz="1100"/>
                        <a:t>2.1.6</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sz="1100"/>
                        <a:t>Verifique su comprensión</a:t>
                      </a:r>
                    </a:p>
                  </a:txBody>
                  <a:tcPr marL="68580" marR="68580" marT="34290" marB="34290" anchor="ctr"/>
                </a:tc>
                <a:tc>
                  <a:txBody>
                    <a:bodyPr/>
                    <a:lstStyle/>
                    <a:p>
                      <a:pPr rtl="0"/>
                      <a:r>
                        <a:rPr lang="es-419" sz="1100"/>
                        <a:t>Acceso a Cisco IOS</a:t>
                      </a:r>
                    </a:p>
                  </a:txBody>
                  <a:tcPr marL="68580" marR="68580" marT="34290" marB="34290" anchor="ctr"/>
                </a:tc>
                <a:tc>
                  <a:txBody>
                    <a:bodyPr/>
                    <a:lstStyle/>
                    <a:p>
                      <a:pPr rtl="0"/>
                      <a:r>
                        <a:rPr lang="es-419" sz="1100"/>
                        <a:t>Recomendado</a:t>
                      </a:r>
                    </a:p>
                  </a:txBody>
                  <a:tcPr marL="68580" marR="68580" marT="34290" marB="34290" anchor="ctr"/>
                </a:tc>
                <a:extLst>
                  <a:ext uri="{0D108BD9-81ED-4DB2-BD59-A6C34878D82A}">
                    <a16:rowId xmlns:a16="http://schemas.microsoft.com/office/drawing/2014/main" val="10001"/>
                  </a:ext>
                </a:extLst>
              </a:tr>
              <a:tr h="350784">
                <a:tc>
                  <a:txBody>
                    <a:bodyPr/>
                    <a:lstStyle/>
                    <a:p>
                      <a:pPr algn="ctr" rtl="0"/>
                      <a:r>
                        <a:rPr lang="es-419" sz="1100"/>
                        <a:t>2.2.3</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sz="1100"/>
                        <a:t>Video</a:t>
                      </a:r>
                    </a:p>
                  </a:txBody>
                  <a:tcPr marL="68580" marR="68580" marT="34290" marB="34290" anchor="ctr"/>
                </a:tc>
                <a:tc>
                  <a:txBody>
                    <a:bodyPr/>
                    <a:lstStyle/>
                    <a:p>
                      <a:pPr rtl="0"/>
                      <a:r>
                        <a:rPr lang="es-419" sz="1100"/>
                        <a:t>Modos de comandos primarios de CLI de IOS</a:t>
                      </a:r>
                    </a:p>
                  </a:txBody>
                  <a:tcPr marL="68580" marR="68580" marT="34290" marB="34290" anchor="ctr"/>
                </a:tc>
                <a:tc>
                  <a:txBody>
                    <a:bodyPr/>
                    <a:lstStyle/>
                    <a:p>
                      <a:pPr rtl="0"/>
                      <a:r>
                        <a:rPr lang="es-419" sz="1100"/>
                        <a:t>Recomendado</a:t>
                      </a:r>
                    </a:p>
                  </a:txBody>
                  <a:tcPr marL="68580" marR="68580" marT="34290" marB="34290" anchor="ctr"/>
                </a:tc>
                <a:extLst>
                  <a:ext uri="{0D108BD9-81ED-4DB2-BD59-A6C34878D82A}">
                    <a16:rowId xmlns:a16="http://schemas.microsoft.com/office/drawing/2014/main" val="10006"/>
                  </a:ext>
                </a:extLst>
              </a:tr>
              <a:tr h="350784">
                <a:tc>
                  <a:txBody>
                    <a:bodyPr/>
                    <a:lstStyle/>
                    <a:p>
                      <a:pPr algn="ctr" rtl="0"/>
                      <a:r>
                        <a:rPr lang="es-419" sz="1100"/>
                        <a:t>2.2.5</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Navegación entre los modos de IOS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10008"/>
                  </a:ext>
                </a:extLst>
              </a:tr>
              <a:tr h="350784">
                <a:tc>
                  <a:txBody>
                    <a:bodyPr/>
                    <a:lstStyle/>
                    <a:p>
                      <a:pPr algn="ctr" rtl="0"/>
                      <a:r>
                        <a:rPr lang="es-419" sz="1100"/>
                        <a:t>2.2.7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Verificador de sintaxis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Navegación entre los modos de IOS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2582900979"/>
                  </a:ext>
                </a:extLst>
              </a:tr>
              <a:tr h="350784">
                <a:tc>
                  <a:txBody>
                    <a:bodyPr/>
                    <a:lstStyle/>
                    <a:p>
                      <a:pPr algn="ctr" rtl="0"/>
                      <a:r>
                        <a:rPr lang="es-419" sz="1100"/>
                        <a:t>2.2.8</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Verifique su comprensión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Navegación IOS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3522544737"/>
                  </a:ext>
                </a:extLst>
              </a:tr>
              <a:tr h="350784">
                <a:tc>
                  <a:txBody>
                    <a:bodyPr/>
                    <a:lstStyle/>
                    <a:p>
                      <a:pPr algn="ctr" rtl="0"/>
                      <a:r>
                        <a:rPr lang="es-419" sz="1100"/>
                        <a:t>2.3.4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sz="110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Ayuda sensible al contexto y verificación de sintaxis de comandos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3001172460"/>
                  </a:ext>
                </a:extLst>
              </a:tr>
              <a:tr h="350784">
                <a:tc>
                  <a:txBody>
                    <a:bodyPr/>
                    <a:lstStyle/>
                    <a:p>
                      <a:pPr algn="ctr" rtl="0"/>
                      <a:r>
                        <a:rPr lang="es-419" sz="1100"/>
                        <a:t>2.3.6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sz="110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Teclas de acceso rápido y métodos abreviados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322206681"/>
                  </a:ext>
                </a:extLst>
              </a:tr>
              <a:tr h="350784">
                <a:tc>
                  <a:txBody>
                    <a:bodyPr/>
                    <a:lstStyle/>
                    <a:p>
                      <a:pPr algn="ctr" rtl="0"/>
                      <a:r>
                        <a:rPr lang="es-419" sz="1100"/>
                        <a:t>2.3.7</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Navegación de IOS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3406068602"/>
                  </a:ext>
                </a:extLst>
              </a:tr>
            </a:tbl>
          </a:graphicData>
        </a:graphic>
      </p:graphicFrame>
    </p:spTree>
    <p:custDataLst>
      <p:tags r:id="rId1"/>
    </p:custDataLst>
    <p:extLst>
      <p:ext uri="{BB962C8B-B14F-4D97-AF65-F5344CB8AC3E}">
        <p14:creationId xmlns:p14="http://schemas.microsoft.com/office/powerpoint/2010/main" val="2145273728"/>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0"/>
            <a:ext cx="9144000" cy="1521439"/>
          </a:xfrm>
        </p:spPr>
        <p:txBody>
          <a:bodyPr/>
          <a:lstStyle/>
          <a:p>
            <a:pPr rtl="0"/>
            <a:r>
              <a:rPr lang="es-419" sz="1600"/>
              <a:t>Módulo de Práctica y Prueba</a:t>
            </a:r>
            <a:br>
              <a:rPr lang="en-US" altLang="en-US" dirty="0"/>
            </a:br>
            <a:r>
              <a:rPr lang="es-419"/>
              <a:t> Packet Tracer – Configuración básica del Switch y dispositivos finales – Modo Físico</a:t>
            </a:r>
            <a:br>
              <a:rPr lang="en-US" altLang="en-US" dirty="0"/>
            </a:br>
            <a:r>
              <a:rPr lang="es-419"/>
              <a:t> Laboratorio – Configuración básica del Switch y dispositivos finales</a:t>
            </a:r>
          </a:p>
        </p:txBody>
      </p:sp>
      <p:sp>
        <p:nvSpPr>
          <p:cNvPr id="5" name="Rectangle 6">
            <a:extLst>
              <a:ext uri="{FF2B5EF4-FFF2-40B4-BE49-F238E27FC236}">
                <a16:creationId xmlns:a16="http://schemas.microsoft.com/office/drawing/2014/main" id="{90913010-55BD-654E-8C45-7CAB421D7CC5}"/>
              </a:ext>
            </a:extLst>
          </p:cNvPr>
          <p:cNvSpPr>
            <a:spLocks noGrp="1" noChangeArrowheads="1"/>
          </p:cNvSpPr>
          <p:nvPr>
            <p:ph idx="1"/>
          </p:nvPr>
        </p:nvSpPr>
        <p:spPr>
          <a:xfrm>
            <a:off x="247337" y="1902618"/>
            <a:ext cx="8649325" cy="2338969"/>
          </a:xfrm>
        </p:spPr>
        <p:txBody>
          <a:bodyPr/>
          <a:lstStyle/>
          <a:p>
            <a:pPr marL="0" indent="0" rtl="0">
              <a:buNone/>
            </a:pPr>
            <a:r>
              <a:rPr lang="es-419"/>
              <a:t>En esta actividad de Packet Tracer Modo Físico y en el laboratorio, completará los siguientes objetivos: </a:t>
            </a:r>
          </a:p>
          <a:p>
            <a:pPr rtl="0">
              <a:buFont typeface="Arial" panose="020B0604020202020204" pitchFamily="34" charset="0"/>
              <a:buChar char="•"/>
            </a:pPr>
            <a:r>
              <a:rPr lang="es-419"/>
              <a:t>Configurar la topología de red</a:t>
            </a:r>
          </a:p>
          <a:p>
            <a:pPr rtl="0">
              <a:buFont typeface="Arial" panose="020B0604020202020204" pitchFamily="34" charset="0"/>
              <a:buChar char="•"/>
            </a:pPr>
            <a:r>
              <a:rPr lang="es-419"/>
              <a:t>Configurar hosts de PC</a:t>
            </a:r>
          </a:p>
          <a:p>
            <a:pPr rtl="0">
              <a:buFont typeface="Arial" panose="020B0604020202020204" pitchFamily="34" charset="0"/>
              <a:buChar char="•"/>
            </a:pPr>
            <a:r>
              <a:rPr lang="es-419"/>
              <a:t>Configurar y verificar los parámetros básicos del switch</a:t>
            </a:r>
          </a:p>
          <a:p>
            <a:pPr marL="0" indent="0">
              <a:buNone/>
            </a:pPr>
            <a:endParaRPr lang="en-US" dirty="0"/>
          </a:p>
        </p:txBody>
      </p:sp>
    </p:spTree>
    <p:custDataLst>
      <p:tags r:id="rId1"/>
    </p:custDataLst>
    <p:extLst>
      <p:ext uri="{BB962C8B-B14F-4D97-AF65-F5344CB8AC3E}">
        <p14:creationId xmlns:p14="http://schemas.microsoft.com/office/powerpoint/2010/main" val="866380527"/>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rtl="0"/>
            <a:r>
              <a:rPr lang="es-419" sz="1600">
                <a:latin typeface="Arial" charset="0"/>
              </a:rPr>
              <a:t>Módulo de Práctica y Prueba</a:t>
            </a:r>
            <a:br>
              <a:rPr lang="en-US" dirty="0">
                <a:latin typeface="Arial" charset="0"/>
              </a:rPr>
            </a:br>
            <a:r>
              <a:rPr lang="es-419">
                <a:latin typeface="Arial" charset="0"/>
              </a:rPr>
              <a:t>¿Qué aprendió en este módulo?</a:t>
            </a:r>
          </a:p>
        </p:txBody>
      </p:sp>
      <p:sp>
        <p:nvSpPr>
          <p:cNvPr id="4" name="Content Placeholder 3"/>
          <p:cNvSpPr>
            <a:spLocks noGrp="1"/>
          </p:cNvSpPr>
          <p:nvPr>
            <p:ph idx="1"/>
          </p:nvPr>
        </p:nvSpPr>
        <p:spPr>
          <a:xfrm>
            <a:off x="145357" y="798944"/>
            <a:ext cx="5859203" cy="3539376"/>
          </a:xfrm>
        </p:spPr>
        <p:txBody>
          <a:bodyPr/>
          <a:lstStyle/>
          <a:p>
            <a:pPr rtl="0">
              <a:lnSpc>
                <a:spcPct val="85000"/>
              </a:lnSpc>
              <a:spcBef>
                <a:spcPct val="30000"/>
              </a:spcBef>
              <a:buFont typeface="Arial" panose="020B0604020202020204" pitchFamily="34" charset="0"/>
              <a:buChar char="•"/>
            </a:pPr>
            <a:r>
              <a:rPr lang="es-419" sz="1350"/>
              <a:t>Todos los dispositivos finales y dispositivos de red requieren un sistema operativo (SO).</a:t>
            </a:r>
          </a:p>
          <a:p>
            <a:pPr rtl="0">
              <a:lnSpc>
                <a:spcPct val="85000"/>
              </a:lnSpc>
              <a:spcBef>
                <a:spcPct val="30000"/>
              </a:spcBef>
              <a:buFont typeface="Arial" panose="020B0604020202020204" pitchFamily="34" charset="0"/>
              <a:buChar char="•"/>
            </a:pPr>
            <a:r>
              <a:rPr lang="es-419" sz="1350"/>
              <a:t>El software Cisco IOS separa el acceso de administración en los siguientes dos modos de comando: Modo EXEC de usuario y Modo EXEC privilegiado.</a:t>
            </a:r>
          </a:p>
          <a:p>
            <a:pPr rtl="0">
              <a:lnSpc>
                <a:spcPct val="85000"/>
              </a:lnSpc>
              <a:spcBef>
                <a:spcPct val="30000"/>
              </a:spcBef>
              <a:buFont typeface="Arial" panose="020B0604020202020204" pitchFamily="34" charset="0"/>
              <a:buChar char="•"/>
            </a:pPr>
            <a:r>
              <a:rPr lang="es-419" sz="1350"/>
              <a:t>Antes de acceder a otros modos de configuración específicos, se accede al modo de configuración global. Desde el modo de configuración global, el usuario puede ingresar a diferentes modos de subconfiguración.</a:t>
            </a:r>
          </a:p>
          <a:p>
            <a:pPr rtl="0">
              <a:lnSpc>
                <a:spcPct val="85000"/>
              </a:lnSpc>
              <a:spcBef>
                <a:spcPct val="30000"/>
              </a:spcBef>
              <a:buFont typeface="Arial" panose="020B0604020202020204" pitchFamily="34" charset="0"/>
              <a:buChar char="•"/>
            </a:pPr>
            <a:r>
              <a:rPr lang="es-419" sz="1350"/>
              <a:t>Cada comando de IOS tiene una sintaxis o formato específico y puede ejecutarse solamente en el modo adecuado. </a:t>
            </a:r>
          </a:p>
          <a:p>
            <a:pPr rtl="0">
              <a:lnSpc>
                <a:spcPct val="85000"/>
              </a:lnSpc>
              <a:spcBef>
                <a:spcPct val="30000"/>
              </a:spcBef>
              <a:buFont typeface="Arial" panose="020B0604020202020204" pitchFamily="34" charset="0"/>
              <a:buChar char="•"/>
            </a:pPr>
            <a:r>
              <a:rPr lang="es-419" sz="1350"/>
              <a:t>Configuraciones básicas del dispositivo: nombre de host, contraseña, encriptación de contraseñas y banner. </a:t>
            </a:r>
          </a:p>
          <a:p>
            <a:pPr rtl="0">
              <a:lnSpc>
                <a:spcPct val="85000"/>
              </a:lnSpc>
              <a:spcBef>
                <a:spcPct val="30000"/>
              </a:spcBef>
              <a:buFont typeface="Arial" panose="020B0604020202020204" pitchFamily="34" charset="0"/>
              <a:buChar char="•"/>
            </a:pPr>
            <a:r>
              <a:rPr lang="es-419" sz="1350"/>
              <a:t>Hay dos archivos del sistema que almacenan la configuración del dispositivo: startup-config y running-config.</a:t>
            </a:r>
          </a:p>
          <a:p>
            <a:pPr rtl="0">
              <a:lnSpc>
                <a:spcPct val="85000"/>
              </a:lnSpc>
              <a:spcBef>
                <a:spcPct val="30000"/>
              </a:spcBef>
              <a:buFont typeface="Arial" panose="020B0604020202020204" pitchFamily="34" charset="0"/>
              <a:buChar char="•"/>
            </a:pPr>
            <a:r>
              <a:rPr lang="es-419" sz="1350"/>
              <a:t>Las direcciones IP permiten a los dispositivos ubicarse entre sí y establecer una comunicación de extremo a extremo en Internet. Cada dispositivo final en una red se debe configurar con direcciones IP. </a:t>
            </a:r>
          </a:p>
        </p:txBody>
      </p:sp>
      <p:pic>
        <p:nvPicPr>
          <p:cNvPr id="4098" name="Picture 2" descr="cisco 350x series stackable managed network switches">
            <a:extLst>
              <a:ext uri="{FF2B5EF4-FFF2-40B4-BE49-F238E27FC236}">
                <a16:creationId xmlns:a16="http://schemas.microsoft.com/office/drawing/2014/main" id="{6E891CCD-ED46-944C-8A2C-E9E0C037D7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5113" y="2825273"/>
            <a:ext cx="2858887" cy="1626553"/>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48999575"/>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a:xfrm>
            <a:off x="1" y="41394"/>
            <a:ext cx="9144000" cy="609056"/>
          </a:xfrm>
        </p:spPr>
        <p:txBody>
          <a:bodyPr/>
          <a:lstStyle/>
          <a:p>
            <a:pPr rtl="0" eaLnBrk="1" hangingPunct="1"/>
            <a:r>
              <a:rPr lang="es-419" sz="1600">
                <a:latin typeface="Arial" charset="0"/>
              </a:rPr>
              <a:t>Módulo 2: Configuración básica del Switch y dispositivos finales </a:t>
            </a:r>
            <a:br>
              <a:rPr lang="en-US" dirty="0">
                <a:latin typeface="Arial" charset="0"/>
              </a:rPr>
            </a:br>
            <a:r>
              <a:rPr lang="es-419">
                <a:latin typeface="Arial" charset="0"/>
              </a:rPr>
              <a:t>Nuevos términos y comandos</a:t>
            </a: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2012665612"/>
              </p:ext>
            </p:extLst>
          </p:nvPr>
        </p:nvGraphicFramePr>
        <p:xfrm>
          <a:off x="294640" y="650450"/>
          <a:ext cx="8520801" cy="3911390"/>
        </p:xfrm>
        <a:graphic>
          <a:graphicData uri="http://schemas.openxmlformats.org/drawingml/2006/table">
            <a:tbl>
              <a:tblPr firstRow="1" bandRow="1">
                <a:tableStyleId>{F5AB1C69-6EDB-4FF4-983F-18BD219EF322}</a:tableStyleId>
              </a:tblPr>
              <a:tblGrid>
                <a:gridCol w="2581436">
                  <a:extLst>
                    <a:ext uri="{9D8B030D-6E8A-4147-A177-3AD203B41FA5}">
                      <a16:colId xmlns:a16="http://schemas.microsoft.com/office/drawing/2014/main" val="2731093094"/>
                    </a:ext>
                  </a:extLst>
                </a:gridCol>
                <a:gridCol w="2878224">
                  <a:extLst>
                    <a:ext uri="{9D8B030D-6E8A-4147-A177-3AD203B41FA5}">
                      <a16:colId xmlns:a16="http://schemas.microsoft.com/office/drawing/2014/main" val="2353496225"/>
                    </a:ext>
                  </a:extLst>
                </a:gridCol>
                <a:gridCol w="3061141">
                  <a:extLst>
                    <a:ext uri="{9D8B030D-6E8A-4147-A177-3AD203B41FA5}">
                      <a16:colId xmlns:a16="http://schemas.microsoft.com/office/drawing/2014/main" val="572663217"/>
                    </a:ext>
                  </a:extLst>
                </a:gridCol>
              </a:tblGrid>
              <a:tr h="3911390">
                <a:tc>
                  <a:txBody>
                    <a:bodyPr/>
                    <a:lstStyle/>
                    <a:p>
                      <a:pPr marL="173038" indent="-173038" rtl="0">
                        <a:spcBef>
                          <a:spcPts val="200"/>
                        </a:spcBef>
                        <a:spcAft>
                          <a:spcPts val="200"/>
                        </a:spcAft>
                        <a:buFont typeface="Arial" panose="020B0604020202020204" pitchFamily="34" charset="0"/>
                        <a:buChar char="•"/>
                      </a:pPr>
                      <a:r>
                        <a:rPr lang="es-419" b="0">
                          <a:solidFill>
                            <a:schemeClr val="tx1"/>
                          </a:solidFill>
                          <a:latin typeface="+mn-lt"/>
                        </a:rPr>
                        <a:t>Sistema operativo (OS)</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CLI</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GUI</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Shell</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kernel</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Hardware</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consola</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Secure Shell (SSH)</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Telnet</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Programas de emulación de terminal</a:t>
                      </a:r>
                    </a:p>
                    <a:p>
                      <a:pPr marL="173038" indent="-173038" rtl="0">
                        <a:spcBef>
                          <a:spcPts val="200"/>
                        </a:spcBef>
                        <a:spcAft>
                          <a:spcPts val="200"/>
                        </a:spcAft>
                        <a:buFont typeface="Arial" panose="020B0604020202020204" pitchFamily="34" charset="0"/>
                        <a:buChar char="•"/>
                      </a:pPr>
                      <a:r>
                        <a:rPr lang="es-419" b="0">
                          <a:solidFill>
                            <a:schemeClr val="tx1"/>
                          </a:solidFill>
                          <a:latin typeface="+mn-lt"/>
                        </a:rPr>
                        <a:t>Modo EXEC de usuario</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sz="1400" b="0" kern="1200">
                          <a:solidFill>
                            <a:schemeClr val="tx1"/>
                          </a:solidFill>
                          <a:latin typeface="+mn-lt"/>
                          <a:ea typeface="+mn-ea"/>
                          <a:cs typeface="+mn-cs"/>
                        </a:rPr>
                        <a:t>Modo EXEC con privilegios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a:solidFill>
                            <a:schemeClr val="tx1"/>
                          </a:solidFill>
                          <a:latin typeface="+mn-lt"/>
                          <a:ea typeface="+mn-ea"/>
                          <a:cs typeface="+mn-cs"/>
                        </a:rPr>
                        <a:t>Modo de configuración de línea</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a:solidFill>
                            <a:schemeClr val="tx1"/>
                          </a:solidFill>
                          <a:latin typeface="+mn-lt"/>
                          <a:ea typeface="+mn-ea"/>
                          <a:cs typeface="+mn-cs"/>
                        </a:rPr>
                        <a:t>Modo de configuración de interfaz</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a:solidFill>
                            <a:schemeClr val="tx1"/>
                          </a:solidFill>
                          <a:latin typeface="+mn-lt"/>
                          <a:ea typeface="+mn-ea"/>
                          <a:cs typeface="+mn-cs"/>
                        </a:rPr>
                        <a:t>Enable</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1" kern="1200">
                          <a:solidFill>
                            <a:schemeClr val="tx1"/>
                          </a:solidFill>
                          <a:latin typeface="+mn-lt"/>
                          <a:ea typeface="+mn-ea"/>
                          <a:cs typeface="+mn-cs"/>
                        </a:rPr>
                        <a:t>configure terminal</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1" kern="1200">
                          <a:solidFill>
                            <a:schemeClr val="tx1"/>
                          </a:solidFill>
                          <a:latin typeface="+mn-lt"/>
                          <a:ea typeface="+mn-ea"/>
                          <a:cs typeface="+mn-cs"/>
                        </a:rPr>
                        <a:t>exit</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1" kern="1200">
                          <a:solidFill>
                            <a:schemeClr val="tx1"/>
                          </a:solidFill>
                          <a:latin typeface="+mn-lt"/>
                          <a:ea typeface="+mn-ea"/>
                          <a:cs typeface="+mn-cs"/>
                        </a:rPr>
                        <a:t>end</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a:solidFill>
                            <a:schemeClr val="tx1"/>
                          </a:solidFill>
                          <a:latin typeface="+mn-lt"/>
                          <a:ea typeface="+mn-ea"/>
                          <a:cs typeface="+mn-cs"/>
                        </a:rPr>
                        <a:t>Argumento</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a:solidFill>
                            <a:schemeClr val="tx1"/>
                          </a:solidFill>
                          <a:latin typeface="+mn-lt"/>
                          <a:ea typeface="+mn-ea"/>
                          <a:cs typeface="+mn-cs"/>
                        </a:rPr>
                        <a:t>palabra clave</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a:solidFill>
                            <a:schemeClr val="tx1"/>
                          </a:solidFill>
                          <a:latin typeface="+mn-lt"/>
                          <a:ea typeface="+mn-ea"/>
                          <a:cs typeface="+mn-cs"/>
                        </a:rPr>
                        <a:t>Sintaxis del comando</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1" kern="1200">
                          <a:solidFill>
                            <a:schemeClr val="tx1"/>
                          </a:solidFill>
                          <a:latin typeface="+mn-lt"/>
                          <a:ea typeface="+mn-ea"/>
                          <a:cs typeface="+mn-cs"/>
                        </a:rPr>
                        <a:t>ping</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1" kern="1200">
                          <a:solidFill>
                            <a:schemeClr val="tx1"/>
                          </a:solidFill>
                          <a:latin typeface="+mn-lt"/>
                          <a:ea typeface="+mn-ea"/>
                          <a:cs typeface="+mn-cs"/>
                        </a:rPr>
                        <a:t>traceroute</a:t>
                      </a:r>
                    </a:p>
                    <a:p>
                      <a:pPr marL="173038" indent="-173038" algn="l" defTabSz="685777" rtl="0" eaLnBrk="1" latinLnBrk="0" hangingPunct="1">
                        <a:spcBef>
                          <a:spcPts val="200"/>
                        </a:spcBef>
                        <a:spcAft>
                          <a:spcPts val="200"/>
                        </a:spcAft>
                        <a:buFont typeface="Arial" panose="020B0604020202020204" pitchFamily="34" charset="0"/>
                        <a:buChar char="•"/>
                      </a:pPr>
                      <a:r>
                        <a:rPr lang="es-419" sz="1400" b="0" kern="1200">
                          <a:solidFill>
                            <a:schemeClr val="tx1"/>
                          </a:solidFill>
                          <a:latin typeface="+mn-lt"/>
                          <a:ea typeface="+mn-ea"/>
                          <a:cs typeface="+mn-cs"/>
                        </a:rPr>
                        <a:t>comando help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sz="1400" b="0" kern="1200">
                          <a:solidFill>
                            <a:schemeClr val="tx1"/>
                          </a:solidFill>
                          <a:latin typeface="+mn-lt"/>
                          <a:ea typeface="+mn-ea"/>
                          <a:cs typeface="+mn-cs"/>
                        </a:rPr>
                        <a:t>teclas rápidas</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sz="1400" b="1" kern="1200">
                          <a:solidFill>
                            <a:schemeClr val="tx1"/>
                          </a:solidFill>
                          <a:latin typeface="+mn-lt"/>
                          <a:ea typeface="+mn-ea"/>
                          <a:cs typeface="+mn-cs"/>
                        </a:rPr>
                        <a:t>Nombre del host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sz="1400" b="1" kern="1200">
                          <a:solidFill>
                            <a:schemeClr val="tx1"/>
                          </a:solidFill>
                          <a:latin typeface="+mn-lt"/>
                          <a:ea typeface="+mn-ea"/>
                          <a:cs typeface="+mn-cs"/>
                        </a:rPr>
                        <a:t>consola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sz="1400" b="1" kern="1200">
                          <a:solidFill>
                            <a:schemeClr val="tx1"/>
                          </a:solidFill>
                          <a:latin typeface="+mn-lt"/>
                          <a:ea typeface="+mn-ea"/>
                          <a:cs typeface="+mn-cs"/>
                        </a:rPr>
                        <a:t>enable secret</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sz="1400" b="1" kern="1200">
                          <a:solidFill>
                            <a:schemeClr val="tx1"/>
                          </a:solidFill>
                          <a:latin typeface="+mn-lt"/>
                          <a:ea typeface="+mn-ea"/>
                          <a:cs typeface="+mn-cs"/>
                        </a:rPr>
                        <a:t>líneas VTY </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sz="1400" b="1" kern="1200">
                          <a:solidFill>
                            <a:schemeClr val="tx1"/>
                          </a:solidFill>
                          <a:latin typeface="+mn-lt"/>
                          <a:ea typeface="+mn-ea"/>
                          <a:cs typeface="+mn-cs"/>
                        </a:rPr>
                        <a:t>show running-config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sz="1400" b="1" kern="1200">
                          <a:solidFill>
                            <a:schemeClr val="tx1"/>
                          </a:solidFill>
                          <a:latin typeface="+mn-lt"/>
                          <a:ea typeface="+mn-ea"/>
                          <a:cs typeface="+mn-cs"/>
                        </a:rPr>
                        <a:t>banner motd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sz="1400" b="1" kern="1200">
                          <a:solidFill>
                            <a:schemeClr val="tx1"/>
                          </a:solidFill>
                          <a:latin typeface="+mn-lt"/>
                          <a:ea typeface="+mn-ea"/>
                          <a:cs typeface="+mn-cs"/>
                        </a:rPr>
                        <a:t>startup-config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sz="1400" b="1" kern="1200">
                          <a:solidFill>
                            <a:schemeClr val="tx1"/>
                          </a:solidFill>
                          <a:latin typeface="+mn-lt"/>
                          <a:ea typeface="+mn-ea"/>
                          <a:cs typeface="+mn-cs"/>
                        </a:rPr>
                        <a:t>running-config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sz="1400" b="1" kern="1200">
                          <a:solidFill>
                            <a:schemeClr val="tx1"/>
                          </a:solidFill>
                          <a:latin typeface="+mn-lt"/>
                          <a:ea typeface="+mn-ea"/>
                          <a:cs typeface="+mn-cs"/>
                        </a:rPr>
                        <a:t>reload</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sz="1400" b="1" kern="1200">
                          <a:solidFill>
                            <a:schemeClr val="tx1"/>
                          </a:solidFill>
                          <a:latin typeface="+mn-lt"/>
                          <a:ea typeface="+mn-ea"/>
                          <a:cs typeface="+mn-cs"/>
                        </a:rPr>
                        <a:t>erase startup-config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sz="1400" b="0" kern="1200">
                          <a:solidFill>
                            <a:schemeClr val="tx1"/>
                          </a:solidFill>
                          <a:latin typeface="+mn-lt"/>
                          <a:ea typeface="+mn-ea"/>
                          <a:cs typeface="+mn-cs"/>
                        </a:rPr>
                        <a:t>DHCP</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sz="1400" b="0" kern="1200">
                          <a:solidFill>
                            <a:schemeClr val="tx1"/>
                          </a:solidFill>
                          <a:latin typeface="+mn-lt"/>
                          <a:ea typeface="+mn-ea"/>
                          <a:cs typeface="+mn-cs"/>
                        </a:rPr>
                        <a:t>interfaz virtual de switch (SVI)</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sz="1400" b="1" kern="1200">
                          <a:solidFill>
                            <a:schemeClr val="tx1"/>
                          </a:solidFill>
                          <a:latin typeface="+mn-lt"/>
                          <a:ea typeface="+mn-ea"/>
                          <a:cs typeface="+mn-cs"/>
                        </a:rPr>
                        <a:t>ipconfig</a:t>
                      </a:r>
                    </a:p>
                    <a:p>
                      <a:pPr marL="173038" marR="0" lvl="0" indent="-173038" algn="l" defTabSz="685777" rtl="0" eaLnBrk="1" fontAlgn="auto" latinLnBrk="0" hangingPunct="1">
                        <a:lnSpc>
                          <a:spcPct val="100000"/>
                        </a:lnSpc>
                        <a:spcBef>
                          <a:spcPts val="200"/>
                        </a:spcBef>
                        <a:spcAft>
                          <a:spcPts val="200"/>
                        </a:spcAft>
                        <a:buClrTx/>
                        <a:buSzTx/>
                        <a:buFont typeface="Arial" panose="020B0604020202020204" pitchFamily="34" charset="0"/>
                        <a:buChar char="•"/>
                        <a:tabLst/>
                        <a:defRPr/>
                      </a:pPr>
                      <a:r>
                        <a:rPr lang="es-419" sz="1400" b="1" kern="1200">
                          <a:solidFill>
                            <a:schemeClr val="tx1"/>
                          </a:solidFill>
                          <a:latin typeface="+mn-lt"/>
                          <a:ea typeface="+mn-ea"/>
                          <a:cs typeface="+mn-cs"/>
                        </a:rPr>
                        <a:t>show ip int brief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0795013"/>
                  </a:ext>
                </a:extLst>
              </a:tr>
            </a:tbl>
          </a:graphicData>
        </a:graphic>
      </p:graphicFrame>
    </p:spTree>
    <p:custDataLst>
      <p:tags r:id="rId1"/>
    </p:custDataLst>
    <p:extLst>
      <p:ext uri="{BB962C8B-B14F-4D97-AF65-F5344CB8AC3E}">
        <p14:creationId xmlns:p14="http://schemas.microsoft.com/office/powerpoint/2010/main" val="3271745509"/>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419082827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rtl="0" eaLnBrk="1" hangingPunct="1"/>
            <a:r>
              <a:rPr lang="es-419"/>
              <a:t>Módulo 2: Actividades (continuación)</a:t>
            </a:r>
          </a:p>
        </p:txBody>
      </p:sp>
      <p:sp>
        <p:nvSpPr>
          <p:cNvPr id="6147" name="Rectangle 34"/>
          <p:cNvSpPr>
            <a:spLocks noGrp="1" noChangeArrowheads="1"/>
          </p:cNvSpPr>
          <p:nvPr>
            <p:ph idx="1"/>
          </p:nvPr>
        </p:nvSpPr>
        <p:spPr>
          <a:xfrm>
            <a:off x="144065" y="798944"/>
            <a:ext cx="8769026" cy="281711"/>
          </a:xfrm>
        </p:spPr>
        <p:txBody>
          <a:bodyPr/>
          <a:lstStyle/>
          <a:p>
            <a:pPr marL="0" indent="0" rtl="0">
              <a:spcBef>
                <a:spcPct val="30000"/>
              </a:spcBef>
              <a:buNone/>
            </a:pPr>
            <a:r>
              <a:rPr lang="es-419"/>
              <a:t>¿Qué actividades﻿ están asociadas con este módulo?</a:t>
            </a: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3706332027"/>
              </p:ext>
            </p:extLst>
          </p:nvPr>
        </p:nvGraphicFramePr>
        <p:xfrm>
          <a:off x="455999" y="1147358"/>
          <a:ext cx="8229418" cy="3511566"/>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s-419" sz="1200"/>
                        <a:t>N.° de página</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200"/>
                        <a:t>Tipo de actividad</a:t>
                      </a:r>
                    </a:p>
                  </a:txBody>
                  <a:tcPr marL="68580" marR="68580" marT="34290" marB="34290" anchor="ctr"/>
                </a:tc>
                <a:tc>
                  <a:txBody>
                    <a:bodyPr/>
                    <a:lstStyle/>
                    <a:p>
                      <a:pPr rtl="0"/>
                      <a:r>
                        <a:rPr lang="es-419" sz="1200"/>
                        <a:t>Nombre de la actividad</a:t>
                      </a:r>
                    </a:p>
                  </a:txBody>
                  <a:tcPr marL="68580" marR="68580" marT="34290" marB="34290" anchor="ctr"/>
                </a:tc>
                <a:tc>
                  <a:txBody>
                    <a:bodyPr/>
                    <a:lstStyle/>
                    <a:p>
                      <a:pPr rtl="0"/>
                      <a:r>
                        <a:rPr lang="es-419" sz="1200"/>
                        <a:t>¿Opcional?</a:t>
                      </a:r>
                    </a:p>
                  </a:txBody>
                  <a:tcPr marL="68580" marR="68580" marT="34290" marB="34290" anchor="ctr"/>
                </a:tc>
                <a:extLst>
                  <a:ext uri="{0D108BD9-81ED-4DB2-BD59-A6C34878D82A}">
                    <a16:rowId xmlns:a16="http://schemas.microsoft.com/office/drawing/2014/main" val="10000"/>
                  </a:ext>
                </a:extLst>
              </a:tr>
              <a:tr h="350784">
                <a:tc>
                  <a:txBody>
                    <a:bodyPr/>
                    <a:lstStyle/>
                    <a:p>
                      <a:pPr algn="ctr" rtl="0"/>
                      <a:r>
                        <a:rPr lang="es-419" sz="1100"/>
                        <a:t>2.3.8</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sz="1100"/>
                        <a:t>Packet Tracer Modo Físico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Packet Tracer - Navegar por el IOS mediante un cliente de terminal para la conectividad por consola - Modo físico</a:t>
                      </a:r>
                    </a:p>
                  </a:txBody>
                  <a:tcPr marL="68580" marR="68580" marT="34290" marB="34290" anchor="ctr"/>
                </a:tc>
                <a:tc>
                  <a:txBody>
                    <a:bodyPr/>
                    <a:lstStyle/>
                    <a:p>
                      <a:pPr rtl="0"/>
                      <a:r>
                        <a:rPr lang="es-419" sz="1100">
                          <a:solidFill>
                            <a:schemeClr val="tx1"/>
                          </a:solidFill>
                        </a:rPr>
                        <a:t>Recomendado</a:t>
                      </a:r>
                    </a:p>
                  </a:txBody>
                  <a:tcPr marL="68580" marR="68580" marT="34290" marB="34290" anchor="ctr"/>
                </a:tc>
                <a:extLst>
                  <a:ext uri="{0D108BD9-81ED-4DB2-BD59-A6C34878D82A}">
                    <a16:rowId xmlns:a16="http://schemas.microsoft.com/office/drawing/2014/main" val="1085923859"/>
                  </a:ext>
                </a:extLst>
              </a:tr>
              <a:tr h="350784">
                <a:tc>
                  <a:txBody>
                    <a:bodyPr/>
                    <a:lstStyle/>
                    <a:p>
                      <a:pPr algn="ctr" rtl="0"/>
                      <a:r>
                        <a:rPr lang="es-419" sz="1100"/>
                        <a:t>2.3.8</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sz="1100"/>
                        <a:t>creación de prototipos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Navegar por el IOS mediante Tera Term para conectividad por consola</a:t>
                      </a:r>
                    </a:p>
                  </a:txBody>
                  <a:tcPr marL="68580" marR="68580" marT="34290" marB="34290" anchor="ctr"/>
                </a:tc>
                <a:tc>
                  <a:txBody>
                    <a:bodyPr/>
                    <a:lstStyle/>
                    <a:p>
                      <a:pPr rtl="0"/>
                      <a:r>
                        <a:rPr lang="es-419" sz="1100">
                          <a:solidFill>
                            <a:schemeClr val="tx1"/>
                          </a:solidFill>
                        </a:rPr>
                        <a:t>Recomendado</a:t>
                      </a:r>
                    </a:p>
                  </a:txBody>
                  <a:tcPr marL="68580" marR="68580" marT="34290" marB="34290" anchor="ctr"/>
                </a:tc>
                <a:extLst>
                  <a:ext uri="{0D108BD9-81ED-4DB2-BD59-A6C34878D82A}">
                    <a16:rowId xmlns:a16="http://schemas.microsoft.com/office/drawing/2014/main" val="1422392209"/>
                  </a:ext>
                </a:extLst>
              </a:tr>
              <a:tr h="350784">
                <a:tc>
                  <a:txBody>
                    <a:bodyPr/>
                    <a:lstStyle/>
                    <a:p>
                      <a:pPr algn="ctr" rtl="0"/>
                      <a:r>
                        <a:rPr lang="es-419" sz="1100"/>
                        <a:t>2.4.6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sz="110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Proteger el acceso administrativo a un switch</a:t>
                      </a:r>
                    </a:p>
                  </a:txBody>
                  <a:tcPr marL="68580" marR="68580" marT="34290" marB="34290" anchor="ctr"/>
                </a:tc>
                <a:tc>
                  <a:txBody>
                    <a:bodyPr/>
                    <a:lstStyle/>
                    <a:p>
                      <a:pPr rtl="0"/>
                      <a:r>
                        <a:rPr lang="es-419" sz="1100"/>
                        <a:t>Recomendado</a:t>
                      </a:r>
                    </a:p>
                  </a:txBody>
                  <a:tcPr marL="68580" marR="68580" marT="34290" marB="34290" anchor="ctr"/>
                </a:tc>
                <a:extLst>
                  <a:ext uri="{0D108BD9-81ED-4DB2-BD59-A6C34878D82A}">
                    <a16:rowId xmlns:a16="http://schemas.microsoft.com/office/drawing/2014/main" val="10001"/>
                  </a:ext>
                </a:extLst>
              </a:tr>
              <a:tr h="350784">
                <a:tc>
                  <a:txBody>
                    <a:bodyPr/>
                    <a:lstStyle/>
                    <a:p>
                      <a:pPr algn="ctr" rtl="0"/>
                      <a:r>
                        <a:rPr lang="es-419" sz="1100"/>
                        <a:t>2.4.7</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sz="1100"/>
                        <a:t>Verificador de sintaxis</a:t>
                      </a:r>
                    </a:p>
                  </a:txBody>
                  <a:tcPr marL="68580" marR="68580" marT="34290" marB="34290" anchor="ctr"/>
                </a:tc>
                <a:tc>
                  <a:txBody>
                    <a:bodyPr/>
                    <a:lstStyle/>
                    <a:p>
                      <a:pPr rtl="0"/>
                      <a:r>
                        <a:rPr lang="es-419" sz="1100"/>
                        <a:t>Configuración básica de dispositivos</a:t>
                      </a:r>
                    </a:p>
                  </a:txBody>
                  <a:tcPr marL="68580" marR="68580" marT="34290" marB="34290" anchor="ctr"/>
                </a:tc>
                <a:tc>
                  <a:txBody>
                    <a:bodyPr/>
                    <a:lstStyle/>
                    <a:p>
                      <a:pPr rtl="0"/>
                      <a:r>
                        <a:rPr lang="es-419" sz="1100"/>
                        <a:t>Recomendado</a:t>
                      </a:r>
                    </a:p>
                  </a:txBody>
                  <a:tcPr marL="68580" marR="68580" marT="34290" marB="34290" anchor="ctr"/>
                </a:tc>
                <a:extLst>
                  <a:ext uri="{0D108BD9-81ED-4DB2-BD59-A6C34878D82A}">
                    <a16:rowId xmlns:a16="http://schemas.microsoft.com/office/drawing/2014/main" val="10006"/>
                  </a:ext>
                </a:extLst>
              </a:tr>
              <a:tr h="350784">
                <a:tc>
                  <a:txBody>
                    <a:bodyPr/>
                    <a:lstStyle/>
                    <a:p>
                      <a:pPr algn="ctr" rtl="0"/>
                      <a:r>
                        <a:rPr lang="es-419" sz="1100"/>
                        <a:t>2.4.8</a:t>
                      </a:r>
                    </a:p>
                  </a:txBody>
                  <a:tcPr marL="68580" marR="68580" marT="34290" marB="3429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419" sz="1100"/>
                        <a:t>Verifique su comprensión</a:t>
                      </a:r>
                    </a:p>
                  </a:txBody>
                  <a:tcPr marL="68580" marR="68580" marT="34290" marB="34290" anchor="ctr"/>
                </a:tc>
                <a:tc>
                  <a:txBody>
                    <a:bodyPr/>
                    <a:lstStyle/>
                    <a:p>
                      <a:pPr rtl="0"/>
                      <a:r>
                        <a:rPr lang="es-419" sz="1100"/>
                        <a:t>Configuración básica de dispositivos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10008"/>
                  </a:ext>
                </a:extLst>
              </a:tr>
              <a:tr h="350784">
                <a:tc>
                  <a:txBody>
                    <a:bodyPr/>
                    <a:lstStyle/>
                    <a:p>
                      <a:pPr algn="ctr" rtl="0"/>
                      <a:r>
                        <a:rPr lang="es-419" sz="1100"/>
                        <a:t>2.5.3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sz="1100"/>
                        <a:t>Video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Modificación de la configuración en ejecución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2582900979"/>
                  </a:ext>
                </a:extLst>
              </a:tr>
              <a:tr h="350784">
                <a:tc>
                  <a:txBody>
                    <a:bodyPr/>
                    <a:lstStyle/>
                    <a:p>
                      <a:pPr algn="ctr" rtl="0"/>
                      <a:r>
                        <a:rPr lang="es-419" sz="1100"/>
                        <a:t>2.5.5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sz="110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Configuración de Parámetros Iniciales de un Switch</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3522544737"/>
                  </a:ext>
                </a:extLst>
              </a:tr>
              <a:tr h="350784">
                <a:tc>
                  <a:txBody>
                    <a:bodyPr/>
                    <a:lstStyle/>
                    <a:p>
                      <a:pPr algn="ctr" rtl="0"/>
                      <a:r>
                        <a:rPr lang="es-419" sz="1100"/>
                        <a:t>2.6.3</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Verifique su comprensión</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Puertos y direcciones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3001172460"/>
                  </a:ext>
                </a:extLst>
              </a:tr>
              <a:tr h="350784">
                <a:tc>
                  <a:txBody>
                    <a:bodyPr/>
                    <a:lstStyle/>
                    <a:p>
                      <a:pPr algn="ctr" rtl="0"/>
                      <a:r>
                        <a:rPr lang="es-419" sz="1100"/>
                        <a:t>2.7.3</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sz="1100"/>
                        <a:t>Verificador de sintaxis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Verificación de la configuración IP de una PC con Windows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322206681"/>
                  </a:ext>
                </a:extLst>
              </a:tr>
            </a:tbl>
          </a:graphicData>
        </a:graphic>
      </p:graphicFrame>
    </p:spTree>
    <p:custDataLst>
      <p:tags r:id="rId1"/>
    </p:custDataLst>
    <p:extLst>
      <p:ext uri="{BB962C8B-B14F-4D97-AF65-F5344CB8AC3E}">
        <p14:creationId xmlns:p14="http://schemas.microsoft.com/office/powerpoint/2010/main" val="41953472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33"/>
          <p:cNvSpPr>
            <a:spLocks noGrp="1" noChangeArrowheads="1"/>
          </p:cNvSpPr>
          <p:nvPr>
            <p:ph type="title"/>
          </p:nvPr>
        </p:nvSpPr>
        <p:spPr/>
        <p:txBody>
          <a:bodyPr/>
          <a:lstStyle/>
          <a:p>
            <a:pPr rtl="0" eaLnBrk="1" hangingPunct="1"/>
            <a:r>
              <a:rPr lang="es-419"/>
              <a:t>Módulo 2: Actividades (continuación)</a:t>
            </a:r>
          </a:p>
        </p:txBody>
      </p:sp>
      <p:sp>
        <p:nvSpPr>
          <p:cNvPr id="6147" name="Rectangle 34"/>
          <p:cNvSpPr>
            <a:spLocks noGrp="1" noChangeArrowheads="1"/>
          </p:cNvSpPr>
          <p:nvPr>
            <p:ph idx="1"/>
          </p:nvPr>
        </p:nvSpPr>
        <p:spPr>
          <a:xfrm>
            <a:off x="144065" y="798944"/>
            <a:ext cx="8769026" cy="281711"/>
          </a:xfrm>
        </p:spPr>
        <p:txBody>
          <a:bodyPr/>
          <a:lstStyle/>
          <a:p>
            <a:pPr marL="0" indent="0" rtl="0">
              <a:spcBef>
                <a:spcPct val="30000"/>
              </a:spcBef>
              <a:buNone/>
            </a:pPr>
            <a:r>
              <a:rPr lang="es-419"/>
              <a:t>¿Qué actividades﻿ están asociadas con este módulo?</a:t>
            </a:r>
          </a:p>
          <a:p>
            <a:pPr marL="0" indent="0">
              <a:spcBef>
                <a:spcPct val="30000"/>
              </a:spcBef>
              <a:buNone/>
            </a:pPr>
            <a:endParaRPr lang="en-US" dirty="0"/>
          </a:p>
          <a:p>
            <a:pPr marL="89297" indent="0">
              <a:spcBef>
                <a:spcPct val="30000"/>
              </a:spcBef>
              <a:buNone/>
            </a:pPr>
            <a:endParaRPr lang="en-US" dirty="0"/>
          </a:p>
          <a:p>
            <a:pPr marL="89297" indent="0">
              <a:spcBef>
                <a:spcPct val="30000"/>
              </a:spcBef>
              <a:buNone/>
            </a:pPr>
            <a:endParaRPr lang="en-US" dirty="0"/>
          </a:p>
        </p:txBody>
      </p:sp>
      <p:graphicFrame>
        <p:nvGraphicFramePr>
          <p:cNvPr id="7" name="Content Placeholder 3"/>
          <p:cNvGraphicFramePr>
            <a:graphicFrameLocks/>
          </p:cNvGraphicFramePr>
          <p:nvPr>
            <p:extLst>
              <p:ext uri="{D42A27DB-BD31-4B8C-83A1-F6EECF244321}">
                <p14:modId xmlns:p14="http://schemas.microsoft.com/office/powerpoint/2010/main" val="1693891674"/>
              </p:ext>
            </p:extLst>
          </p:nvPr>
        </p:nvGraphicFramePr>
        <p:xfrm>
          <a:off x="455999" y="1147358"/>
          <a:ext cx="8229418" cy="3160782"/>
        </p:xfrm>
        <a:graphic>
          <a:graphicData uri="http://schemas.openxmlformats.org/drawingml/2006/table">
            <a:tbl>
              <a:tblPr firstRow="1" bandRow="1">
                <a:tableStyleId>{5C22544A-7EE6-4342-B048-85BDC9FD1C3A}</a:tableStyleId>
              </a:tblPr>
              <a:tblGrid>
                <a:gridCol w="1129733">
                  <a:extLst>
                    <a:ext uri="{9D8B030D-6E8A-4147-A177-3AD203B41FA5}">
                      <a16:colId xmlns:a16="http://schemas.microsoft.com/office/drawing/2014/main" val="20001"/>
                    </a:ext>
                  </a:extLst>
                </a:gridCol>
                <a:gridCol w="1857736">
                  <a:extLst>
                    <a:ext uri="{9D8B030D-6E8A-4147-A177-3AD203B41FA5}">
                      <a16:colId xmlns:a16="http://schemas.microsoft.com/office/drawing/2014/main" val="3156509146"/>
                    </a:ext>
                  </a:extLst>
                </a:gridCol>
                <a:gridCol w="4080076">
                  <a:extLst>
                    <a:ext uri="{9D8B030D-6E8A-4147-A177-3AD203B41FA5}">
                      <a16:colId xmlns:a16="http://schemas.microsoft.com/office/drawing/2014/main" val="20002"/>
                    </a:ext>
                  </a:extLst>
                </a:gridCol>
                <a:gridCol w="1161873">
                  <a:extLst>
                    <a:ext uri="{9D8B030D-6E8A-4147-A177-3AD203B41FA5}">
                      <a16:colId xmlns:a16="http://schemas.microsoft.com/office/drawing/2014/main" val="20003"/>
                    </a:ext>
                  </a:extLst>
                </a:gridCol>
              </a:tblGrid>
              <a:tr h="301434">
                <a:tc>
                  <a:txBody>
                    <a:bodyPr/>
                    <a:lstStyle/>
                    <a:p>
                      <a:pPr marL="0" marR="0" lvl="0" indent="0" algn="ctr" defTabSz="685777" rtl="0" eaLnBrk="1" fontAlgn="auto" latinLnBrk="0" hangingPunct="1">
                        <a:lnSpc>
                          <a:spcPct val="100000"/>
                        </a:lnSpc>
                        <a:spcBef>
                          <a:spcPts val="0"/>
                        </a:spcBef>
                        <a:spcAft>
                          <a:spcPts val="0"/>
                        </a:spcAft>
                        <a:buClrTx/>
                        <a:buSzTx/>
                        <a:buFontTx/>
                        <a:buNone/>
                        <a:tabLst/>
                        <a:defRPr/>
                      </a:pPr>
                      <a:r>
                        <a:rPr lang="es-419" sz="1200"/>
                        <a:t>N.° de página</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200"/>
                        <a:t>Tipo de actividad</a:t>
                      </a:r>
                    </a:p>
                  </a:txBody>
                  <a:tcPr marL="68580" marR="68580" marT="34290" marB="34290" anchor="ctr"/>
                </a:tc>
                <a:tc>
                  <a:txBody>
                    <a:bodyPr/>
                    <a:lstStyle/>
                    <a:p>
                      <a:pPr rtl="0"/>
                      <a:r>
                        <a:rPr lang="es-419" sz="1200"/>
                        <a:t>Nombre de la actividad</a:t>
                      </a:r>
                    </a:p>
                  </a:txBody>
                  <a:tcPr marL="68580" marR="68580" marT="34290" marB="34290" anchor="ctr"/>
                </a:tc>
                <a:tc>
                  <a:txBody>
                    <a:bodyPr/>
                    <a:lstStyle/>
                    <a:p>
                      <a:pPr rtl="0"/>
                      <a:r>
                        <a:rPr lang="es-419" sz="1200"/>
                        <a:t>¿Opcional?</a:t>
                      </a:r>
                    </a:p>
                  </a:txBody>
                  <a:tcPr marL="68580" marR="68580" marT="34290" marB="34290" anchor="ctr"/>
                </a:tc>
                <a:extLst>
                  <a:ext uri="{0D108BD9-81ED-4DB2-BD59-A6C34878D82A}">
                    <a16:rowId xmlns:a16="http://schemas.microsoft.com/office/drawing/2014/main" val="10000"/>
                  </a:ext>
                </a:extLst>
              </a:tr>
              <a:tr h="350784">
                <a:tc>
                  <a:txBody>
                    <a:bodyPr/>
                    <a:lstStyle/>
                    <a:p>
                      <a:pPr algn="ctr" rtl="0"/>
                      <a:r>
                        <a:rPr lang="es-419" sz="1100"/>
                        <a:t>2.7.5</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sz="1100"/>
                        <a:t>Verificador de sintaxis</a:t>
                      </a:r>
                    </a:p>
                  </a:txBody>
                  <a:tcPr marL="68580" marR="68580" marT="34290" marB="34290" anchor="ctr"/>
                </a:tc>
                <a:tc>
                  <a:txBody>
                    <a:bodyPr/>
                    <a:lstStyle/>
                    <a:p>
                      <a:pPr rtl="0"/>
                      <a:r>
                        <a:rPr lang="es-419" sz="1100"/>
                        <a:t>Configuración de una interfaz virtual de switch</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249158783"/>
                  </a:ext>
                </a:extLst>
              </a:tr>
              <a:tr h="350784">
                <a:tc>
                  <a:txBody>
                    <a:bodyPr/>
                    <a:lstStyle/>
                    <a:p>
                      <a:pPr algn="ctr" rtl="0"/>
                      <a:r>
                        <a:rPr lang="es-419" sz="1100"/>
                        <a:t>2.7.6</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sz="1100"/>
                        <a:t>Packet Tracer</a:t>
                      </a:r>
                    </a:p>
                  </a:txBody>
                  <a:tcPr marL="68580" marR="68580" marT="34290" marB="34290" anchor="ctr"/>
                </a:tc>
                <a:tc>
                  <a:txBody>
                    <a:bodyPr/>
                    <a:lstStyle/>
                    <a:p>
                      <a:pPr rtl="0"/>
                      <a:r>
                        <a:rPr lang="es-419" sz="1100"/>
                        <a:t>Implementación de conectividad básica</a:t>
                      </a:r>
                    </a:p>
                  </a:txBody>
                  <a:tcPr marL="68580" marR="68580" marT="34290" marB="34290" anchor="ctr"/>
                </a:tc>
                <a:tc>
                  <a:txBody>
                    <a:bodyPr/>
                    <a:lstStyle/>
                    <a:p>
                      <a:pPr rtl="0"/>
                      <a:r>
                        <a:rPr lang="es-419" sz="1100"/>
                        <a:t>Recomendado</a:t>
                      </a:r>
                    </a:p>
                  </a:txBody>
                  <a:tcPr marL="68580" marR="68580" marT="34290" marB="34290" anchor="ctr"/>
                </a:tc>
                <a:extLst>
                  <a:ext uri="{0D108BD9-81ED-4DB2-BD59-A6C34878D82A}">
                    <a16:rowId xmlns:a16="http://schemas.microsoft.com/office/drawing/2014/main" val="10001"/>
                  </a:ext>
                </a:extLst>
              </a:tr>
              <a:tr h="350784">
                <a:tc>
                  <a:txBody>
                    <a:bodyPr/>
                    <a:lstStyle/>
                    <a:p>
                      <a:pPr algn="ctr" rtl="0"/>
                      <a:r>
                        <a:rPr lang="es-419" sz="1100"/>
                        <a:t>2.8.1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sz="1100"/>
                        <a:t>Video</a:t>
                      </a:r>
                    </a:p>
                  </a:txBody>
                  <a:tcPr marL="68580" marR="68580" marT="34290" marB="34290" anchor="ctr"/>
                </a:tc>
                <a:tc>
                  <a:txBody>
                    <a:bodyPr/>
                    <a:lstStyle/>
                    <a:p>
                      <a:pPr rtl="0"/>
                      <a:r>
                        <a:rPr lang="es-419" sz="1100"/>
                        <a:t>Probar la asignación de interfaz</a:t>
                      </a:r>
                    </a:p>
                  </a:txBody>
                  <a:tcPr marL="68580" marR="68580" marT="34290" marB="34290" anchor="ctr"/>
                </a:tc>
                <a:tc>
                  <a:txBody>
                    <a:bodyPr/>
                    <a:lstStyle/>
                    <a:p>
                      <a:pPr rtl="0"/>
                      <a:r>
                        <a:rPr lang="es-419" sz="1100"/>
                        <a:t>Recomendado</a:t>
                      </a:r>
                    </a:p>
                  </a:txBody>
                  <a:tcPr marL="68580" marR="68580" marT="34290" marB="34290" anchor="ctr"/>
                </a:tc>
                <a:extLst>
                  <a:ext uri="{0D108BD9-81ED-4DB2-BD59-A6C34878D82A}">
                    <a16:rowId xmlns:a16="http://schemas.microsoft.com/office/drawing/2014/main" val="10006"/>
                  </a:ext>
                </a:extLst>
              </a:tr>
              <a:tr h="350784">
                <a:tc>
                  <a:txBody>
                    <a:bodyPr/>
                    <a:lstStyle/>
                    <a:p>
                      <a:pPr algn="ctr" rtl="0"/>
                      <a:r>
                        <a:rPr lang="es-419" sz="1100"/>
                        <a:t>2.8.2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sz="1100"/>
                        <a:t>Video</a:t>
                      </a:r>
                    </a:p>
                  </a:txBody>
                  <a:tcPr marL="68580" marR="68580" marT="34290" marB="34290" anchor="ctr"/>
                </a:tc>
                <a:tc>
                  <a:txBody>
                    <a:bodyPr/>
                    <a:lstStyle/>
                    <a:p>
                      <a:pPr rtl="0"/>
                      <a:r>
                        <a:rPr lang="es-419" sz="1100"/>
                        <a:t>Probar la conectividad de extremo a extremo.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10008"/>
                  </a:ext>
                </a:extLst>
              </a:tr>
              <a:tr h="350784">
                <a:tc>
                  <a:txBody>
                    <a:bodyPr/>
                    <a:lstStyle/>
                    <a:p>
                      <a:pPr algn="ctr" rtl="0"/>
                      <a:r>
                        <a:rPr lang="es-419" sz="1100"/>
                        <a:t>2.9.1</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sz="1100"/>
                        <a:t>Packet Tracer</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Configuración básica de switches y dispositivos finales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2582900979"/>
                  </a:ext>
                </a:extLst>
              </a:tr>
              <a:tr h="350784">
                <a:tc>
                  <a:txBody>
                    <a:bodyPr/>
                    <a:lstStyle/>
                    <a:p>
                      <a:pPr algn="ctr" rtl="0"/>
                      <a:r>
                        <a:rPr lang="es-419" sz="1100"/>
                        <a:t>2.9.2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sz="1100"/>
                        <a:t>Packet Tracer Modo Físico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Packet Tracer - Configuración básica del switch y del dispositivo final - Modo Físico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b="0" i="0" u="none" strike="noStrike" kern="1200" cap="none" spc="0" normalizeH="0" baseline="0">
                          <a:ln>
                            <a:noFill/>
                          </a:ln>
                          <a:solidFill>
                            <a:srgbClr val="58585B"/>
                          </a:solidFill>
                          <a:effectLst/>
                          <a:uLnTx/>
                          <a:uFillTx/>
                          <a:latin typeface="Arial"/>
                          <a:ea typeface="+mn-ea"/>
                          <a:cs typeface="+mn-cs"/>
                        </a:rPr>
                        <a:t>Recomendado</a:t>
                      </a:r>
                    </a:p>
                  </a:txBody>
                  <a:tcPr marL="68580" marR="68580" marT="34290" marB="34290" anchor="ctr"/>
                </a:tc>
                <a:extLst>
                  <a:ext uri="{0D108BD9-81ED-4DB2-BD59-A6C34878D82A}">
                    <a16:rowId xmlns:a16="http://schemas.microsoft.com/office/drawing/2014/main" val="2109380776"/>
                  </a:ext>
                </a:extLst>
              </a:tr>
              <a:tr h="350784">
                <a:tc>
                  <a:txBody>
                    <a:bodyPr/>
                    <a:lstStyle/>
                    <a:p>
                      <a:pPr algn="ctr" rtl="0"/>
                      <a:r>
                        <a:rPr lang="es-419" sz="1100"/>
                        <a:t>2.9.2</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sz="1100"/>
                        <a:t>creación de prototipos</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Configuración básica de switches y del dispositivo final</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u="none" strike="noStrike" kern="1200" cap="none" spc="0" normalizeH="0" baseline="0">
                          <a:ln>
                            <a:noFill/>
                          </a:ln>
                          <a:effectLst/>
                          <a:uLnTx/>
                          <a:uFillTx/>
                        </a:rPr>
                        <a:t>Recomendado</a:t>
                      </a:r>
                    </a:p>
                  </a:txBody>
                  <a:tcPr marL="68580" marR="68580" marT="34290" marB="34290" anchor="ctr"/>
                </a:tc>
                <a:extLst>
                  <a:ext uri="{0D108BD9-81ED-4DB2-BD59-A6C34878D82A}">
                    <a16:rowId xmlns:a16="http://schemas.microsoft.com/office/drawing/2014/main" val="3522544737"/>
                  </a:ext>
                </a:extLst>
              </a:tr>
              <a:tr h="350784">
                <a:tc>
                  <a:txBody>
                    <a:bodyPr/>
                    <a:lstStyle/>
                    <a:p>
                      <a:pPr algn="ctr" rtl="0"/>
                      <a:r>
                        <a:rPr lang="es-419" sz="1100"/>
                        <a:t>2.9.4</a:t>
                      </a:r>
                    </a:p>
                  </a:txBody>
                  <a:tcPr marL="68580" marR="68580" marT="34290" marB="3429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419" sz="1100"/>
                        <a:t>Preguntas del módulo</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lang="es-419" sz="1100"/>
                        <a:t>Configuración básica de switches y del dispositivo final</a:t>
                      </a:r>
                    </a:p>
                  </a:txBody>
                  <a:tcPr marL="68580" marR="68580" marT="34290" marB="34290" anchor="ctr"/>
                </a:tc>
                <a:tc>
                  <a:txBody>
                    <a:bodyPr/>
                    <a:lstStyle/>
                    <a:p>
                      <a:pPr marL="0" marR="0" lvl="0" indent="0" algn="l" defTabSz="685777" rtl="0" eaLnBrk="1" fontAlgn="auto" latinLnBrk="0" hangingPunct="1">
                        <a:lnSpc>
                          <a:spcPct val="100000"/>
                        </a:lnSpc>
                        <a:spcBef>
                          <a:spcPts val="0"/>
                        </a:spcBef>
                        <a:spcAft>
                          <a:spcPts val="0"/>
                        </a:spcAft>
                        <a:buClrTx/>
                        <a:buSzTx/>
                        <a:buFontTx/>
                        <a:buNone/>
                        <a:tabLst/>
                        <a:defRPr/>
                      </a:pPr>
                      <a:r>
                        <a:rPr kumimoji="0" lang="es-419" sz="1100" b="0" i="0" u="none" strike="noStrike" kern="1200" cap="none" spc="0" normalizeH="0" baseline="0">
                          <a:ln>
                            <a:noFill/>
                          </a:ln>
                          <a:solidFill>
                            <a:srgbClr val="58585B"/>
                          </a:solidFill>
                          <a:effectLst/>
                          <a:uLnTx/>
                          <a:uFillTx/>
                          <a:latin typeface="Arial"/>
                          <a:ea typeface="+mn-ea"/>
                          <a:cs typeface="+mn-cs"/>
                        </a:rPr>
                        <a:t>Recomendado</a:t>
                      </a:r>
                    </a:p>
                  </a:txBody>
                  <a:tcPr marL="68580" marR="68580" marT="34290" marB="34290" anchor="ctr"/>
                </a:tc>
                <a:extLst>
                  <a:ext uri="{0D108BD9-81ED-4DB2-BD59-A6C34878D82A}">
                    <a16:rowId xmlns:a16="http://schemas.microsoft.com/office/drawing/2014/main" val="1014594708"/>
                  </a:ext>
                </a:extLst>
              </a:tr>
            </a:tbl>
          </a:graphicData>
        </a:graphic>
      </p:graphicFrame>
    </p:spTree>
    <p:custDataLst>
      <p:tags r:id="rId1"/>
    </p:custDataLst>
    <p:extLst>
      <p:ext uri="{BB962C8B-B14F-4D97-AF65-F5344CB8AC3E}">
        <p14:creationId xmlns:p14="http://schemas.microsoft.com/office/powerpoint/2010/main" val="1855986937"/>
      </p:ext>
    </p:extLst>
  </p:cSld>
  <p:clrMapOvr>
    <a:masterClrMapping/>
  </p:clrMapOvr>
  <p:transition spd="slow">
    <p:wip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COUNT" val="6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efault Theme">
  <a:themeElements>
    <a:clrScheme name="Custom 6">
      <a:dk1>
        <a:srgbClr val="58585B"/>
      </a:dk1>
      <a:lt1>
        <a:srgbClr val="FFFFFF"/>
      </a:lt1>
      <a:dk2>
        <a:srgbClr val="58585B"/>
      </a:dk2>
      <a:lt2>
        <a:srgbClr val="81C569"/>
      </a:lt2>
      <a:accent1>
        <a:srgbClr val="004C69"/>
      </a:accent1>
      <a:accent2>
        <a:srgbClr val="9E0B0F"/>
      </a:accent2>
      <a:accent3>
        <a:srgbClr val="FFFFFF"/>
      </a:accent3>
      <a:accent4>
        <a:srgbClr val="367187"/>
      </a:accent4>
      <a:accent5>
        <a:srgbClr val="38C6F4"/>
      </a:accent5>
      <a:accent6>
        <a:srgbClr val="FBAB18"/>
      </a:accent6>
      <a:hlink>
        <a:srgbClr val="38C6F4"/>
      </a:hlink>
      <a:folHlink>
        <a:srgbClr val="81C569"/>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ITE7_Chp1_Example-1" id="{4A20ED44-3835-F149-9AE4-C332C230E09E}" vid="{AFB5BC48-58F8-AD45-912F-AE2AD65EB6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Default Theme</Template>
  <TotalTime>8475</TotalTime>
  <Words>7746</Words>
  <Application>Microsoft Office PowerPoint</Application>
  <PresentationFormat>On-screen Show (16:9)</PresentationFormat>
  <Paragraphs>911</Paragraphs>
  <Slides>73</Slides>
  <Notes>71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73</vt:i4>
      </vt:variant>
    </vt:vector>
  </HeadingPairs>
  <TitlesOfParts>
    <vt:vector size="79" baseType="lpstr">
      <vt:lpstr>CiscoSans</vt:lpstr>
      <vt:lpstr>CiscoSans ExtraLight</vt:lpstr>
      <vt:lpstr>Arial</vt:lpstr>
      <vt:lpstr>Calibri</vt:lpstr>
      <vt:lpstr>Wingdings</vt:lpstr>
      <vt:lpstr>Default Theme</vt:lpstr>
      <vt:lpstr>Módulo 2: Configuración básica del Switch y dispositivo final</vt:lpstr>
      <vt:lpstr>Materiales del instructor – Módulo 2: Guía de planificación</vt:lpstr>
      <vt:lpstr>¿Qué esperar en este módulo?</vt:lpstr>
      <vt:lpstr>¿Qué esperar en este módulo? (cont.)</vt:lpstr>
      <vt:lpstr>Verifique su Conocimiento</vt:lpstr>
      <vt:lpstr>Actividades de Packet Tracer de Modo Físico</vt:lpstr>
      <vt:lpstr>Módulo 2: Actividades</vt:lpstr>
      <vt:lpstr>Módulo 2: Actividades (continuación)</vt:lpstr>
      <vt:lpstr>Módulo 2: Actividades (continuación)</vt:lpstr>
      <vt:lpstr>Módulo 2: Mejores prácticas</vt:lpstr>
      <vt:lpstr>Módulo 2: Buenas prácticas (Continuación) </vt:lpstr>
      <vt:lpstr>Módulo 2: Buenas prácticas (Continuación) </vt:lpstr>
      <vt:lpstr>Módulo 2: Buenas prácticas (Continuación) </vt:lpstr>
      <vt:lpstr>Módulo 2: Configuración básica del Switch y dispositivo final</vt:lpstr>
      <vt:lpstr>Objetivos del módulo</vt:lpstr>
      <vt:lpstr>2.1 – Acceso a Cisco IOS</vt:lpstr>
      <vt:lpstr>Acceso a Cisco IOS  Sistemas operativos</vt:lpstr>
      <vt:lpstr>Acceso a Cisco IOS GUI</vt:lpstr>
      <vt:lpstr>Cisco IOS  Propósito del OS</vt:lpstr>
      <vt:lpstr>Acceso a Cisco IOS  Métodos de acceso</vt:lpstr>
      <vt:lpstr>Acceso a Cisco IOS  Programa de emulación de terminal</vt:lpstr>
      <vt:lpstr>2.2 – Navegación del IOS</vt:lpstr>
      <vt:lpstr>Navegación del IOS  Modos de comando principales</vt:lpstr>
      <vt:lpstr>Navegación IOS  Modo de configuración y modos de subconfiguración</vt:lpstr>
      <vt:lpstr>Navegación del IOS Video – IOS CLI modos de comandos principales</vt:lpstr>
      <vt:lpstr>Navegación IOS  Navegación entre modos IOS</vt:lpstr>
      <vt:lpstr>Navegación IOS  Navegación entre modos IOS (Cont.)</vt:lpstr>
      <vt:lpstr>Navegación IOS  Video – Navegación entre modos IOS</vt:lpstr>
      <vt:lpstr>2.3 – Estructura de los comandos</vt:lpstr>
      <vt:lpstr>Estructura de los comandos  Estructura básica del comando IOS</vt:lpstr>
      <vt:lpstr>Estructura de los comandos  Comprobación de la sintaxis del comando IOS</vt:lpstr>
      <vt:lpstr>Estructura de los comandos  Comprobación de la sintaxis del comando IOS</vt:lpstr>
      <vt:lpstr>Estructura de los comandos  Funciones de ayuda de IOS</vt:lpstr>
      <vt:lpstr>Estructura de los comandos Video: ayuda sensible al contexto y verificador de sintaxis de comandos</vt:lpstr>
      <vt:lpstr>Estructura de los comandos Teclas de acceso rápido y métodos abreviados</vt:lpstr>
      <vt:lpstr>Estructura de los comandos Teclas de acceso rápido y métodos abreviados (Cont.)</vt:lpstr>
      <vt:lpstr>Estructura de los comandos Teclas de acceso rápido y métodos abreviados (Cont.)</vt:lpstr>
      <vt:lpstr>Estructura de los comandos Vídeo - Teclas de acceso rápido y métodos abreviados</vt:lpstr>
      <vt:lpstr>Estructura de los comandos Packet Tracer - Navegación de IOS</vt:lpstr>
      <vt:lpstr>Estructura de comandos  Packet Tracer - Navegar por el IOS utilizando el Tera Term para conectividad por consola — Modo Físico  Laboratorio - Navegar por el IOS mediante el uso de Tera Term para conectividad por consola</vt:lpstr>
      <vt:lpstr>2.4  Configuración básica de dispositivos</vt:lpstr>
      <vt:lpstr>Configuración básica de dispositivos Nombres de dispositivos</vt:lpstr>
      <vt:lpstr>Configuración básica de dispositivos Guía para contraseñas</vt:lpstr>
      <vt:lpstr>Configuración básica del dispositivo Configurar contraseñas</vt:lpstr>
      <vt:lpstr>Configuración básica del dispositivo Configurar contraseñas (Cont.)</vt:lpstr>
      <vt:lpstr>Configuración básica de dispositivos Encriptar las contraseñas</vt:lpstr>
      <vt:lpstr>Configuración básica de dispositivos Mensajes de banner</vt:lpstr>
      <vt:lpstr>Configuración básica de dispositivos Video: acceso administrativo seguro a un switch</vt:lpstr>
      <vt:lpstr>2.5 Guardar las configuraciones</vt:lpstr>
      <vt:lpstr>Guardar configuraciones Archivos de configuración</vt:lpstr>
      <vt:lpstr>Guardar configuraciones  Modificación de la configuración en ejecución</vt:lpstr>
      <vt:lpstr>Guardar configuraciones  Video - Modificación de la configuración en ejecución</vt:lpstr>
      <vt:lpstr>Guardar configuraciones  Captura de la configuración en un archivo de texto</vt:lpstr>
      <vt:lpstr>Guardar configuraciones  Captura de la configuración en un archivo de texto (Cont.)</vt:lpstr>
      <vt:lpstr>Guardar configuraciones  Packet Tracer: Configuración de los parámetros iniciales del switch</vt:lpstr>
      <vt:lpstr>2.6 Puertos y direcciones</vt:lpstr>
      <vt:lpstr>Puertos y direcciones  Direcciones IP</vt:lpstr>
      <vt:lpstr>Puertos y direcciones  Direcciones IP (Cont.)</vt:lpstr>
      <vt:lpstr>Puertos y direcciones Interfaces y puertos</vt:lpstr>
      <vt:lpstr>2.7 Configuración de direcciones de IP</vt:lpstr>
      <vt:lpstr>Configurar direccionamiento IP  Configuración manual de direcciones IP para dispositivos finales</vt:lpstr>
      <vt:lpstr>Configurar direccionamiento IP  Configuración automática de direcciones IP para dispositivos finales</vt:lpstr>
      <vt:lpstr>Configurar direccionamiento IP  Cambiar la configuración de la interfaz virtual</vt:lpstr>
      <vt:lpstr>Configurar direccionamiento IP  Packet Tracer: Implementación de conectividad básica</vt:lpstr>
      <vt:lpstr>2.8 Verificar la conectividad</vt:lpstr>
      <vt:lpstr>Verificar la conectividad Video - Probar la asignación de interfaz</vt:lpstr>
      <vt:lpstr>Verificar conectividad Video – Prueba de conectividad de extremo a extremo</vt:lpstr>
      <vt:lpstr>2.9 Módulo de Práctica y Prueba</vt:lpstr>
      <vt:lpstr>Módulo de Práctica y Prueba Packet Tracer –Configuración básica del Sitch y dispositivos finales</vt:lpstr>
      <vt:lpstr>Módulo de Práctica y Prueba  Packet Tracer – Configuración básica del Switch y dispositivos finales – Modo Físico  Laboratorio – Configuración básica del Switch y dispositivos finales</vt:lpstr>
      <vt:lpstr>Módulo de Práctica y Prueba ¿Qué aprendió en este módulo?</vt:lpstr>
      <vt:lpstr>Módulo 2: Configuración básica del Switch y dispositivos finales  Nuevos términos y comandos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2: Basic Switch and End Device Configuration</dc:title>
  <dc:creator>Stephanie Harvey</dc:creator>
  <cp:lastModifiedBy>Jeff Luman -X (jluman - UNICON INC at Cisco)</cp:lastModifiedBy>
  <cp:revision>230</cp:revision>
  <dcterms:created xsi:type="dcterms:W3CDTF">2019-10-18T06:21:22Z</dcterms:created>
  <dcterms:modified xsi:type="dcterms:W3CDTF">2021-04-16T20:04:42Z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ProviderInitializationData">
    <vt:lpwstr>https://cisco.jiveon.com</vt:lpwstr>
  </property>
  <property fmtid="{D5CDD505-2E9C-101B-9397-08002B2CF9AE}" pid="3" name="Offisync_UpdateToken">
    <vt:lpwstr>1</vt:lpwstr>
  </property>
  <property fmtid="{D5CDD505-2E9C-101B-9397-08002B2CF9AE}" pid="4" name="Offisync_ServerID">
    <vt:lpwstr>07841bbc-cd3c-4a76-827f-75a2226890f4</vt:lpwstr>
  </property>
  <property fmtid="{D5CDD505-2E9C-101B-9397-08002B2CF9AE}" pid="5" name="Offisync_UniqueId">
    <vt:lpwstr>1702406</vt:lpwstr>
  </property>
  <property fmtid="{D5CDD505-2E9C-101B-9397-08002B2CF9AE}" pid="6" name="Jive_VersionGuid">
    <vt:lpwstr>fd96a0b3-f68d-4727-8e4f-2128d37ed30a</vt:lpwstr>
  </property>
  <property fmtid="{D5CDD505-2E9C-101B-9397-08002B2CF9AE}" pid="7" name="Jive_LatestUserAccountName">
    <vt:lpwstr>alljohns</vt:lpwstr>
  </property>
  <property fmtid="{D5CDD505-2E9C-101B-9397-08002B2CF9AE}" pid="8" name="ArticulateGUID">
    <vt:lpwstr>F9A496F7-57D7-4028-9572-D40DFDF3715A</vt:lpwstr>
  </property>
  <property fmtid="{D5CDD505-2E9C-101B-9397-08002B2CF9AE}" pid="9" name="ArticulatePath">
    <vt:lpwstr>ITE7_Chp9_by_jg</vt:lpwstr>
  </property>
</Properties>
</file>